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3.xml" ContentType="application/vnd.openxmlformats-officedocument.themeOverr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  <p:sldMasterId id="2147483836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9" r:id="rId5"/>
    <p:sldId id="274" r:id="rId6"/>
    <p:sldId id="263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0" r:id="rId15"/>
    <p:sldId id="276" r:id="rId16"/>
    <p:sldId id="299" r:id="rId17"/>
    <p:sldId id="300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5" r:id="rId28"/>
    <p:sldId id="289" r:id="rId29"/>
    <p:sldId id="287" r:id="rId30"/>
    <p:sldId id="302" r:id="rId31"/>
    <p:sldId id="301" r:id="rId32"/>
    <p:sldId id="271" r:id="rId3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showPr showNarration="1">
    <p:present/>
    <p:sldAll/>
    <p:penClr>
      <a:srgbClr val="FF0000"/>
    </p:penClr>
  </p:showPr>
  <p:clrMru>
    <a:srgbClr val="B6DF89"/>
    <a:srgbClr val="DBB7C6"/>
    <a:srgbClr val="ECE852"/>
    <a:srgbClr val="E484BD"/>
    <a:srgbClr val="CC00CC"/>
    <a:srgbClr val="FF19FF"/>
    <a:srgbClr val="EE9F12"/>
    <a:srgbClr val="FFFF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7799" autoAdjust="0"/>
    <p:restoredTop sz="96825" autoAdjust="0"/>
  </p:normalViewPr>
  <p:slideViewPr>
    <p:cSldViewPr>
      <p:cViewPr>
        <p:scale>
          <a:sx n="80" d="100"/>
          <a:sy n="80" d="100"/>
        </p:scale>
        <p:origin x="-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631" y="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55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631" y="911955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5BEDD18-9185-4956-A976-7C65C61E4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631" y="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55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631" y="9119551"/>
            <a:ext cx="31709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B620C15-F794-4153-B8AB-CD26371C0E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446FA2-CD54-492B-8802-8538B8D30179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E0851-F3D1-4227-A8CE-93CF438E7E3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97188-5AEE-456C-8564-E3E3D0A6E920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2E4984-1C66-4C73-B6EF-1562169CCA35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99838-F0FB-43FC-A10F-E4055C79776F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A13892-C4C2-447D-96AD-158D525DEF23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59411-D1FB-4129-A9AD-3E2DD648C5C3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DC2E0-593E-4C94-8418-BCE786886186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14E6AA-BBB7-40DD-8061-8C7C1EE8B083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945F66-E386-4613-BF3E-27C1977AABC7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66946-62FE-4D8E-8447-BE79A9852A6F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09952-1296-4B0F-AB11-7C7245E20E0C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C52CD5-D918-44BB-BBDF-0A7839F306A1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14F545-AC1C-45AE-A24D-1BCB77E8E5D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E1FCE-90B7-484C-8D82-EEBF005CC028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BE5F61-05DE-4E8B-95BD-DA5FA1723F44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6A1EA-6C84-4841-AD6A-A9A115A12E6B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9B9E9-1BED-4EAE-B658-31810100C5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AEE76E-35E8-4CF9-9F6A-2C4679E624A8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390F1-86CB-41DB-A896-6F999B4CAA90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D17ED-3F2F-4F04-BB80-744698F283C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D0B9A2-A75E-4E70-AA6B-01F052C681CD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ED75A8-CE51-459B-AAA4-15F6ABFC194D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B828A-03BD-4FF0-9DBF-DFED3FA7D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19217-859B-4D21-9393-55B445D51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8E47F-77A6-4799-91B5-CA695641C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2452F95-23E0-43A2-A1E6-AF7CEB095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C8C06-CC42-42B8-B18B-70FEC9501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C167B44-6B38-4731-A6B3-FB7252762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EF4FA0E-EA90-4ADD-9E8C-AF66C4AAA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00D69BE-67E2-435D-B915-6CF585D6F3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0C8C5-65B6-438C-A98B-0FA94EFDF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60753-5399-42E3-9473-452FB78E7E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505CFAF-2C22-403F-8FA3-D8EC26D6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72A9E-BBA8-4932-9A12-2238DFF89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09F6756-135D-49A6-A10F-860D0F6415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3D3F8-4C6A-458D-8F06-089EBD4BA0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10E94-7759-448F-B21B-E88975100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877F2-17AA-4C65-AAC0-A50C1EC91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ECA87-A13D-486E-9D0A-83255F6A0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D756C-AF55-4E49-9AB3-0EF9A15AA2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CC1EB-9760-4482-99E4-E6A92A4EE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EF63-D67D-4A25-BBB9-AAE82D2C6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1122A-0F94-49F7-A456-2F3708B96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ED983-D256-482B-B81C-262DE85EAE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C81F0A-19A5-486F-853E-B5E59EACE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C4CC7EF-2198-4431-9295-5460CCE15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56" r:id="rId2"/>
    <p:sldLayoutId id="2147484161" r:id="rId3"/>
    <p:sldLayoutId id="2147484162" r:id="rId4"/>
    <p:sldLayoutId id="2147484163" r:id="rId5"/>
    <p:sldLayoutId id="2147484164" r:id="rId6"/>
    <p:sldLayoutId id="2147484157" r:id="rId7"/>
    <p:sldLayoutId id="2147484165" r:id="rId8"/>
    <p:sldLayoutId id="2147484166" r:id="rId9"/>
    <p:sldLayoutId id="2147484158" r:id="rId10"/>
    <p:sldLayoutId id="21474841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jpe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gif"/><Relationship Id="rId18" Type="http://schemas.openxmlformats.org/officeDocument/2006/relationships/image" Target="../media/image19.gif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2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eg"/><Relationship Id="rId5" Type="http://schemas.openxmlformats.org/officeDocument/2006/relationships/image" Target="../media/image17.jpe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3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jpe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jpeg"/><Relationship Id="rId5" Type="http://schemas.openxmlformats.org/officeDocument/2006/relationships/image" Target="../media/image12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jpe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10" Type="http://schemas.openxmlformats.org/officeDocument/2006/relationships/image" Target="../media/image4.jpeg"/><Relationship Id="rId4" Type="http://schemas.openxmlformats.org/officeDocument/2006/relationships/image" Target="../media/image76.jpe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52413"/>
            <a:ext cx="8229600" cy="1143000"/>
          </a:xfr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00" dirty="0" smtClean="0"/>
              <a:t>                </a:t>
            </a:r>
            <a:r>
              <a:rPr lang="en-US" sz="3100" dirty="0" smtClean="0">
                <a:solidFill>
                  <a:schemeClr val="accent6">
                    <a:lumMod val="50000"/>
                  </a:schemeClr>
                </a:solidFill>
              </a:rPr>
              <a:t>Intelligent Automation Systems    </a:t>
            </a:r>
            <a:br>
              <a:rPr lang="en-US" sz="31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100" dirty="0" smtClean="0">
                <a:solidFill>
                  <a:schemeClr val="accent6">
                    <a:lumMod val="50000"/>
                  </a:schemeClr>
                </a:solidFill>
              </a:rPr>
              <a:t>                Pvt. Ltd.</a:t>
            </a:r>
            <a:endParaRPr lang="en-US" sz="3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67000" y="2743200"/>
            <a:ext cx="3810000" cy="29718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1600200"/>
            <a:ext cx="91440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n-US" sz="2000" b="1" u="sng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2000" b="1" u="sng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2000" b="1" u="sng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2000" b="1" u="sng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2000" b="1" u="sng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WORKS &amp; OFFICE ADDRESS</a:t>
            </a:r>
          </a:p>
          <a:p>
            <a:pPr algn="ctr" eaLnBrk="1" hangingPunct="1">
              <a:defRPr/>
            </a:pPr>
            <a:endParaRPr lang="en-US" sz="1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111, Shiv Sagar Industrial Estate,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Kotkar Road,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Goregaon (East),</a:t>
            </a: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Mumbai-400063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4722813"/>
            <a:ext cx="9144000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E-mail ID : - fsoias@gmail.com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Phone: +91-22-29275926, 29275928</a:t>
            </a:r>
            <a:endParaRPr lang="en-US" sz="14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Fax: +91-22-29275925</a:t>
            </a:r>
            <a:endParaRPr lang="en-US" sz="14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sz="14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2800" dirty="0">
              <a:solidFill>
                <a:schemeClr val="accent5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66800" y="381000"/>
            <a:ext cx="1219200" cy="914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  <p:bldP spid="3077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u="sng" dirty="0" smtClean="0"/>
              <a:t>Control and SCADA projects</a:t>
            </a:r>
          </a:p>
        </p:txBody>
      </p:sp>
      <p:graphicFrame>
        <p:nvGraphicFramePr>
          <p:cNvPr id="2072" name="Group 24"/>
          <p:cNvGraphicFramePr>
            <a:graphicFrameLocks noGrp="1"/>
          </p:cNvGraphicFramePr>
          <p:nvPr/>
        </p:nvGraphicFramePr>
        <p:xfrm>
          <a:off x="533400" y="1066800"/>
          <a:ext cx="8305800" cy="2347532"/>
        </p:xfrm>
        <a:graphic>
          <a:graphicData uri="http://schemas.openxmlformats.org/drawingml/2006/table">
            <a:tbl>
              <a:tblPr/>
              <a:tblGrid>
                <a:gridCol w="627063"/>
                <a:gridCol w="6816725"/>
                <a:gridCol w="862012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FMC, Hyderabad -E&amp; I System,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(Engineering and Turnkey Contract including PLC-SCADA system)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3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H.B.Fuller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Adhessive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India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Pvt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Ltd,(Specialty Adhesive plant)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(turnkey Instrumentation with Multi PLC-SCADA  control system)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0" y="1828800"/>
            <a:ext cx="762000" cy="6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3074" name="Object 39"/>
          <p:cNvGraphicFramePr>
            <a:graphicFrameLocks noChangeAspect="1"/>
          </p:cNvGraphicFramePr>
          <p:nvPr/>
        </p:nvGraphicFramePr>
        <p:xfrm>
          <a:off x="7467600" y="2286000"/>
          <a:ext cx="6019800" cy="4267200"/>
        </p:xfrm>
        <a:graphic>
          <a:graphicData uri="http://schemas.openxmlformats.org/presentationml/2006/ole">
            <p:oleObj spid="_x0000_s3074" name="AutoCAD Drawing" r:id="rId5" imgW="8943840" imgH="4971960" progId="AutoCAD.Drawing.16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u="sng" dirty="0" smtClean="0"/>
              <a:t>EPC Contracts</a:t>
            </a:r>
            <a:endParaRPr lang="en-US" sz="3600" u="sng" dirty="0"/>
          </a:p>
        </p:txBody>
      </p:sp>
      <p:graphicFrame>
        <p:nvGraphicFramePr>
          <p:cNvPr id="6" name="Group 37"/>
          <p:cNvGraphicFramePr>
            <a:graphicFrameLocks noGrp="1"/>
          </p:cNvGraphicFramePr>
          <p:nvPr/>
        </p:nvGraphicFramePr>
        <p:xfrm>
          <a:off x="381000" y="1066800"/>
          <a:ext cx="8305800" cy="5060569"/>
        </p:xfrm>
        <a:graphic>
          <a:graphicData uri="http://schemas.openxmlformats.org/drawingml/2006/table">
            <a:tbl>
              <a:tblPr/>
              <a:tblGrid>
                <a:gridCol w="627063"/>
                <a:gridCol w="6816725"/>
                <a:gridCol w="862012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Rallies India Limited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(Acephate Plant,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Lote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, Maharashtra)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4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Indian oil Corporation Limited, Grease plant,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Navi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Mumbai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Small Scale Grease Plant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New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Thermic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Fluid Heater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New Oil Cooler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6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BG Exploration and Production India Limited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Shore base Facility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Organic Waste India Pvt. Ltd.,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Navi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Mumbai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 TPD MSW Processing Facility Project,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Mandur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Banglore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9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Reliance Limited.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Patalganga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(PSA Hydrogen Purification plant / PTA Pneumatic  conveying ) –Engineering 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Errection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and Supply of PLC Based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HMI Interfaced Control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01000" y="1905000"/>
            <a:ext cx="533400" cy="457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924800" y="2667000"/>
            <a:ext cx="685800" cy="914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924800" y="3886200"/>
            <a:ext cx="685800" cy="609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48600" y="5257800"/>
            <a:ext cx="762000" cy="838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u="sng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EPC Contracts</a:t>
            </a:r>
            <a:endParaRPr lang="en-US" sz="3600" b="1" u="sng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Group 37"/>
          <p:cNvGraphicFramePr>
            <a:graphicFrameLocks noGrp="1"/>
          </p:cNvGraphicFramePr>
          <p:nvPr/>
        </p:nvGraphicFramePr>
        <p:xfrm>
          <a:off x="381000" y="1066800"/>
          <a:ext cx="8305800" cy="2133600"/>
        </p:xfrm>
        <a:graphic>
          <a:graphicData uri="http://schemas.openxmlformats.org/drawingml/2006/table">
            <a:tbl>
              <a:tblPr/>
              <a:tblGrid>
                <a:gridCol w="627063"/>
                <a:gridCol w="6816725"/>
                <a:gridCol w="862012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Aarti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Drugs  Ltd.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(Ammonium Sulphate plant Automation on turnkey basis)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631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Lupin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Limited.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Mandideep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. 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Lisinopryl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Plant) C&amp;I Detailed Eng. Supply &amp; Erection of PLC based PLC HMI Interfaced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Systeme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0" y="1828800"/>
            <a:ext cx="533400" cy="533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0" y="2590800"/>
            <a:ext cx="457200" cy="533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255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114800"/>
            <a:ext cx="4191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2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3276600"/>
            <a:ext cx="480060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76200"/>
            <a:ext cx="7467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 b="1" u="sng">
                <a:latin typeface="Calibri" pitchFamily="34" charset="0"/>
              </a:rPr>
              <a:t>Oil and Gas Off Shore projects</a:t>
            </a:r>
            <a:endParaRPr lang="en-US" sz="2800"/>
          </a:p>
        </p:txBody>
      </p:sp>
      <p:graphicFrame>
        <p:nvGraphicFramePr>
          <p:cNvPr id="8259" name="Group 67"/>
          <p:cNvGraphicFramePr>
            <a:graphicFrameLocks noGrp="1"/>
          </p:cNvGraphicFramePr>
          <p:nvPr/>
        </p:nvGraphicFramePr>
        <p:xfrm>
          <a:off x="533400" y="914400"/>
          <a:ext cx="8077200" cy="3962399"/>
        </p:xfrm>
        <a:graphic>
          <a:graphicData uri="http://schemas.openxmlformats.org/drawingml/2006/table">
            <a:tbl>
              <a:tblPr/>
              <a:tblGrid>
                <a:gridCol w="685800"/>
                <a:gridCol w="6248400"/>
                <a:gridCol w="1143000"/>
              </a:tblGrid>
              <a:tr h="7471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382539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BG Panna platform -Detailed Engineering  of DCS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959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BG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Panna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&amp; Tapti Main &amp; Satellite platforms – Hazardous area classification layout.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BG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Panna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&amp; Tapti platforms –Detail engineering off CCTV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Panna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Platform –Detailed Engineering Services for DCS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Tapti Satellite: Piping Stress Analysis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0" y="2667000"/>
            <a:ext cx="914400" cy="76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3580" name="Line 62"/>
          <p:cNvSpPr>
            <a:spLocks noChangeShapeType="1"/>
          </p:cNvSpPr>
          <p:nvPr/>
        </p:nvSpPr>
        <p:spPr bwMode="auto">
          <a:xfrm>
            <a:off x="533400" y="28194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63"/>
            <a:ext cx="9144000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4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304800" y="134938"/>
            <a:ext cx="8610600" cy="1541462"/>
          </a:xfrm>
          <a:prstGeom prst="rect">
            <a:avLst/>
          </a:prstGeom>
          <a:solidFill>
            <a:schemeClr val="tx2">
              <a:alpha val="54901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500" b="1" u="sng">
                <a:solidFill>
                  <a:schemeClr val="bg1"/>
                </a:solidFill>
                <a:latin typeface="Calibri" pitchFamily="34" charset="0"/>
              </a:rPr>
              <a:t>Nuclear Power Projects</a:t>
            </a:r>
          </a:p>
          <a:p>
            <a:pPr eaLnBrk="1" hangingPunct="1">
              <a:buFontTx/>
              <a:buAutoNum type="arabicParenR"/>
            </a:pPr>
            <a:r>
              <a:rPr lang="en-US" b="1">
                <a:solidFill>
                  <a:srgbClr val="FFFF00"/>
                </a:solidFill>
                <a:latin typeface="Calibri" pitchFamily="34" charset="0"/>
              </a:rPr>
              <a:t> Preparation of conceptual interlock wiring diagram and P &amp; ID</a:t>
            </a:r>
          </a:p>
          <a:p>
            <a:pPr eaLnBrk="1" hangingPunct="1">
              <a:buFontTx/>
              <a:buAutoNum type="arabicParenR"/>
            </a:pPr>
            <a:endParaRPr lang="en-US" sz="1600" b="1">
              <a:latin typeface="Calibri" pitchFamily="34" charset="0"/>
            </a:endParaRPr>
          </a:p>
          <a:p>
            <a:pPr eaLnBrk="1" hangingPunct="1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2</a:t>
            </a:r>
            <a:r>
              <a:rPr lang="en-US" b="1">
                <a:solidFill>
                  <a:srgbClr val="FFFF00"/>
                </a:solidFill>
                <a:latin typeface="Calibri" pitchFamily="34" charset="0"/>
              </a:rPr>
              <a:t>)  Instrumentation Detailed Engineering  services to produce detailed plant wiring drawings</a:t>
            </a:r>
            <a:endParaRPr lang="en-US" sz="1600" b="1">
              <a:solidFill>
                <a:srgbClr val="FFFF00"/>
              </a:solidFill>
              <a:latin typeface="Calibri" pitchFamily="34" charset="0"/>
            </a:endParaRPr>
          </a:p>
        </p:txBody>
      </p:sp>
      <p:graphicFrame>
        <p:nvGraphicFramePr>
          <p:cNvPr id="24609" name="Group 33"/>
          <p:cNvGraphicFramePr>
            <a:graphicFrameLocks noGrp="1"/>
          </p:cNvGraphicFramePr>
          <p:nvPr/>
        </p:nvGraphicFramePr>
        <p:xfrm>
          <a:off x="609600" y="2171700"/>
          <a:ext cx="8077200" cy="2934018"/>
        </p:xfrm>
        <a:graphic>
          <a:graphicData uri="http://schemas.openxmlformats.org/drawingml/2006/table">
            <a:tbl>
              <a:tblPr/>
              <a:tblGrid>
                <a:gridCol w="838200"/>
                <a:gridCol w="6096000"/>
                <a:gridCol w="1143000"/>
              </a:tblGrid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Rajasthan Atomic Power Station -RAPP 3 &amp;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Madras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Atomic Power project -MAPP 1 &amp; 2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Narora Atomic Power project -NAPP 1 &amp;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Kakrapara Atomic Power project -KAPP 1 &amp;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Tarapur Atomic Power project –TAPP 3 &amp;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72400" y="3429000"/>
            <a:ext cx="685800" cy="762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75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275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63"/>
            <a:ext cx="9144000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42"/>
          <p:cNvPicPr>
            <a:picLocks noChangeAspect="1" noChangeArrowheads="1"/>
          </p:cNvPicPr>
          <p:nvPr/>
        </p:nvPicPr>
        <p:blipFill>
          <a:blip r:embed="rId5">
            <a:lum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610600" cy="1266825"/>
          </a:xfrm>
          <a:prstGeom prst="rect">
            <a:avLst/>
          </a:prstGeom>
          <a:solidFill>
            <a:schemeClr val="tx2">
              <a:alpha val="38823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500" b="1" u="sng">
                <a:solidFill>
                  <a:schemeClr val="bg1"/>
                </a:solidFill>
                <a:latin typeface="Calibri" pitchFamily="34" charset="0"/>
              </a:rPr>
              <a:t>Nuclear Power Projects</a:t>
            </a:r>
          </a:p>
          <a:p>
            <a:pPr eaLnBrk="1" hangingPunct="1">
              <a:buFontTx/>
              <a:buAutoNum type="arabicParenR"/>
            </a:pPr>
            <a:r>
              <a:rPr lang="en-US" b="1">
                <a:solidFill>
                  <a:srgbClr val="FFFF00"/>
                </a:solidFill>
                <a:latin typeface="Calibri" pitchFamily="34" charset="0"/>
              </a:rPr>
              <a:t> Instrumentation field installation and commissioning</a:t>
            </a:r>
          </a:p>
          <a:p>
            <a:pPr eaLnBrk="1" hangingPunct="1">
              <a:buFontTx/>
              <a:buAutoNum type="arabicParenR"/>
            </a:pPr>
            <a:endParaRPr lang="en-US" sz="1600" b="1">
              <a:latin typeface="Calibri" pitchFamily="34" charset="0"/>
            </a:endParaRPr>
          </a:p>
          <a:p>
            <a:pPr eaLnBrk="1" hangingPunct="1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2</a:t>
            </a:r>
            <a:r>
              <a:rPr lang="en-US" b="1">
                <a:solidFill>
                  <a:srgbClr val="FFFF00"/>
                </a:solidFill>
                <a:latin typeface="Calibri" pitchFamily="34" charset="0"/>
              </a:rPr>
              <a:t>) Fuelling machine Head Tubing for Total 20 NOS. Fuelling machine</a:t>
            </a:r>
          </a:p>
        </p:txBody>
      </p:sp>
      <p:graphicFrame>
        <p:nvGraphicFramePr>
          <p:cNvPr id="25637" name="Group 37"/>
          <p:cNvGraphicFramePr>
            <a:graphicFrameLocks noGrp="1"/>
          </p:cNvGraphicFramePr>
          <p:nvPr/>
        </p:nvGraphicFramePr>
        <p:xfrm>
          <a:off x="609600" y="1939925"/>
          <a:ext cx="7391400" cy="3322955"/>
        </p:xfrm>
        <a:graphic>
          <a:graphicData uri="http://schemas.openxmlformats.org/drawingml/2006/table">
            <a:tbl>
              <a:tblPr/>
              <a:tblGrid>
                <a:gridCol w="766763"/>
                <a:gridCol w="5438775"/>
                <a:gridCol w="1185862"/>
              </a:tblGrid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Rajasthan Atomic Power Station -RAPP 3 &amp;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Tarapur Atomic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Power project -TAPP 3 &amp; 4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Rajasthan Atomic Power Station –RAPP  5 &amp;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Tarapur Atomic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Power project -TAPP 3 &amp; 4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Kudankulam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Nuclear power project- KKNPP-1 &amp;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Supply of Manpower for operation of IT facility at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Tarapur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TAPP- 3 &amp;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6600" y="3657600"/>
            <a:ext cx="685800" cy="762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5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75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63"/>
            <a:ext cx="9144000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4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610600" cy="1846659"/>
          </a:xfrm>
          <a:prstGeom prst="rect">
            <a:avLst/>
          </a:prstGeom>
          <a:solidFill>
            <a:schemeClr val="tx1">
              <a:lumMod val="65000"/>
              <a:lumOff val="35000"/>
              <a:alpha val="51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 b="1" u="sng" dirty="0">
                <a:solidFill>
                  <a:schemeClr val="bg1"/>
                </a:solidFill>
                <a:latin typeface="Calibri" pitchFamily="34" charset="0"/>
              </a:rPr>
              <a:t>BHABHA ATOMIC REASERCH CENTRE</a:t>
            </a:r>
          </a:p>
          <a:p>
            <a:pPr algn="ctr" eaLnBrk="1" hangingPunct="1"/>
            <a:r>
              <a:rPr lang="en-US" sz="2800" b="1" u="sng" dirty="0">
                <a:solidFill>
                  <a:schemeClr val="bg1"/>
                </a:solidFill>
                <a:latin typeface="Calibri" pitchFamily="34" charset="0"/>
              </a:rPr>
              <a:t>(BARC)</a:t>
            </a:r>
          </a:p>
          <a:p>
            <a:pPr algn="ctr" eaLnBrk="1" hangingPunct="1"/>
            <a:r>
              <a:rPr lang="en-US" sz="2400" b="1" dirty="0">
                <a:solidFill>
                  <a:srgbClr val="FFFF00"/>
                </a:solidFill>
                <a:latin typeface="Calibri" pitchFamily="34" charset="0"/>
              </a:rPr>
              <a:t>Nuclear Recycle group </a:t>
            </a:r>
            <a:r>
              <a:rPr lang="en-US" sz="2400" b="1" dirty="0" err="1">
                <a:solidFill>
                  <a:srgbClr val="FFFF00"/>
                </a:solidFill>
                <a:latin typeface="Calibri" pitchFamily="34" charset="0"/>
              </a:rPr>
              <a:t>Tarapur</a:t>
            </a:r>
            <a:endParaRPr lang="en-US" sz="1600" b="1" dirty="0">
              <a:solidFill>
                <a:srgbClr val="FFFF00"/>
              </a:solidFill>
              <a:latin typeface="Calibri" pitchFamily="34" charset="0"/>
            </a:endParaRPr>
          </a:p>
          <a:p>
            <a:pPr algn="ctr" eaLnBrk="1" hangingPunct="1"/>
            <a:endParaRPr lang="en-US" sz="1600" b="1" dirty="0">
              <a:solidFill>
                <a:srgbClr val="FFFF00"/>
              </a:solidFill>
              <a:latin typeface="Calibri" pitchFamily="34" charset="0"/>
            </a:endParaRPr>
          </a:p>
          <a:p>
            <a:pPr algn="ctr" eaLnBrk="1" hangingPunct="1"/>
            <a:r>
              <a:rPr lang="en-US" b="1" dirty="0">
                <a:solidFill>
                  <a:srgbClr val="FFFF00"/>
                </a:solidFill>
                <a:latin typeface="Calibri" pitchFamily="34" charset="0"/>
              </a:rPr>
              <a:t>E&amp; I Erection commissioning activities for following Project</a:t>
            </a:r>
          </a:p>
        </p:txBody>
      </p:sp>
      <p:graphicFrame>
        <p:nvGraphicFramePr>
          <p:cNvPr id="15404" name="Group 44"/>
          <p:cNvGraphicFramePr>
            <a:graphicFrameLocks noGrp="1"/>
          </p:cNvGraphicFramePr>
          <p:nvPr/>
        </p:nvGraphicFramePr>
        <p:xfrm>
          <a:off x="914400" y="2255838"/>
          <a:ext cx="7391400" cy="4391660"/>
        </p:xfrm>
        <a:graphic>
          <a:graphicData uri="http://schemas.openxmlformats.org/drawingml/2006/table">
            <a:tbl>
              <a:tblPr/>
              <a:tblGrid>
                <a:gridCol w="766763"/>
                <a:gridCol w="5438775"/>
                <a:gridCol w="1185862"/>
              </a:tblGrid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AVS Plant ,Tarapur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ROP Plant, Tarapur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AWTF Plant , Tarapur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SFSF Plant, Tarapur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Annual Maintainance &amp; Plant Modification In PREFPRE – 1 &amp; 2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NFC Plant, Tuticorin, Tamilnad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ECIL-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Kalpakam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-Erection &amp; Instrumentation work field instrument &amp; SS Tubing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pic>
        <p:nvPicPr>
          <p:cNvPr id="26660" name="Picture 3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3352800"/>
            <a:ext cx="99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0"/>
            <a:ext cx="74676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700" b="1" u="sng">
                <a:latin typeface="Calibri" pitchFamily="34" charset="0"/>
              </a:rPr>
              <a:t>Pharma Chemical projects</a:t>
            </a:r>
          </a:p>
        </p:txBody>
      </p:sp>
      <p:graphicFrame>
        <p:nvGraphicFramePr>
          <p:cNvPr id="131249" name="Group 177"/>
          <p:cNvGraphicFramePr>
            <a:graphicFrameLocks noGrp="1"/>
          </p:cNvGraphicFramePr>
          <p:nvPr/>
        </p:nvGraphicFramePr>
        <p:xfrm>
          <a:off x="533400" y="600075"/>
          <a:ext cx="8077201" cy="5711129"/>
        </p:xfrm>
        <a:graphic>
          <a:graphicData uri="http://schemas.openxmlformats.org/drawingml/2006/table">
            <a:tbl>
              <a:tblPr/>
              <a:tblGrid>
                <a:gridCol w="609600"/>
                <a:gridCol w="6400800"/>
                <a:gridCol w="1066801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  <a:defRPr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Aarti Drugs Ltd. (Methyle,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Midzol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sulphate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, Metro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Nidzol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Cipro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, Q-Acid) with PLC based Flow Ratio Control system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RPG Life Sciences Ltd. / Searle India Ltd. (Vitamin B2, B12, Multipurpose fermentation plant) C+I Engineering &amp; Erection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Ralis India ltd. (KRM Plant), PLC based PC HMI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Intrfaced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Syst.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42100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Lupin Limited. Tarapur C&amp;I Detailed Engineering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Lupin Limited. Mandideep. (Lisinopryl Plant) C&amp;I Detailed Eng. Supply &amp; Erection of PLC based PLC HMI Interfaced Syst.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Wokhard Limited, Ankaleshwar (Multipurpose plant) C &amp; I Detailed Eng &amp; Erection 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National Peroxide plant,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Ambivali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(Hydrogenation &amp; Peroxide project) C&amp;I Detailed engineering &amp; Erection 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3278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8.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Salvigor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Laboratories. C&amp;I Detailed engineering &amp; Erection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 work.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48600" y="2057400"/>
            <a:ext cx="533400" cy="457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848600" y="1371600"/>
            <a:ext cx="533400" cy="533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848600" y="2743200"/>
            <a:ext cx="533400" cy="457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86700" y="3581400"/>
            <a:ext cx="457200" cy="5334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772400" y="4724400"/>
            <a:ext cx="685800" cy="381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48600" y="5410200"/>
            <a:ext cx="533400" cy="381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3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5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5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55562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3000" b="1" u="sng" dirty="0">
                <a:latin typeface="Calibri" pitchFamily="34" charset="0"/>
              </a:rPr>
              <a:t>Man-made Fiber Plant</a:t>
            </a:r>
          </a:p>
        </p:txBody>
      </p:sp>
      <p:graphicFrame>
        <p:nvGraphicFramePr>
          <p:cNvPr id="11299" name="Group 35"/>
          <p:cNvGraphicFramePr>
            <a:graphicFrameLocks noGrp="1"/>
          </p:cNvGraphicFramePr>
          <p:nvPr/>
        </p:nvGraphicFramePr>
        <p:xfrm>
          <a:off x="533400" y="685800"/>
          <a:ext cx="8077200" cy="5486400"/>
        </p:xfrm>
        <a:graphic>
          <a:graphicData uri="http://schemas.openxmlformats.org/drawingml/2006/table">
            <a:tbl>
              <a:tblPr/>
              <a:tblGrid>
                <a:gridCol w="685800"/>
                <a:gridCol w="6096000"/>
                <a:gridCol w="12954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3341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Reliance Limited.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Patalganga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(PSA Hydrogen Purification plant / PTA Pneumatic  conveying ) –Engineering 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Errection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and Supply of PLC Based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HMI Interfaced Control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41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Reliance PFY plant. Patalganga. -Detailed Engineering , Erection Services for Instrumentation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341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FCI (Shanghai) /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Chemtex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. PET &amp; PTL plant. – Detailed Engineering.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41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Polygenta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Technologies Limited.  ( Polyester plant, PET to PTA conversion plant) – Detailed Engineering Instrumentation &amp; Electrical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41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Terene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Fiber India Ltd. (Batch plant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modernisation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project, Continuous plant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modernisation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project)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–Engineering 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Errection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and Commissioning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0" y="2514600"/>
            <a:ext cx="762000" cy="838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7600" y="4114800"/>
            <a:ext cx="990600" cy="533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7600" y="4876800"/>
            <a:ext cx="990600" cy="609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8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762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3000" b="1" u="sng">
                <a:latin typeface="Calibri" pitchFamily="34" charset="0"/>
              </a:rPr>
              <a:t>Chemical plant projects</a:t>
            </a:r>
          </a:p>
        </p:txBody>
      </p:sp>
      <p:graphicFrame>
        <p:nvGraphicFramePr>
          <p:cNvPr id="29757" name="Group 61"/>
          <p:cNvGraphicFramePr>
            <a:graphicFrameLocks noGrp="1"/>
          </p:cNvGraphicFramePr>
          <p:nvPr/>
        </p:nvGraphicFramePr>
        <p:xfrm>
          <a:off x="533400" y="914400"/>
          <a:ext cx="8077200" cy="5440680"/>
        </p:xfrm>
        <a:graphic>
          <a:graphicData uri="http://schemas.openxmlformats.org/drawingml/2006/table">
            <a:tbl>
              <a:tblPr/>
              <a:tblGrid>
                <a:gridCol w="838200"/>
                <a:gridCol w="5791200"/>
                <a:gridCol w="14478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Cheminova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–P2 plant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Cheminova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DCS revamping.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India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Glyoxol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Ltd. MEG plant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Andhra Petrochemicals (Oxy Alcohol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BASF India. (Multipurpose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BASF E&amp;I turn key projects at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Nalagarh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&amp; Turbhe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Saudi /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Chemtex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(Methanol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Godrej Ltd. (Alpha Olefins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Saudi / Kilburn Ltd. (Liquid &amp; Gas drying system)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Khamam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Refineries,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Chemplant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(48 Sections instrument control panel Engineering)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9639D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0" y="1447800"/>
            <a:ext cx="533400" cy="533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96200" y="2590800"/>
            <a:ext cx="381000" cy="381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43800" y="3276600"/>
            <a:ext cx="914400" cy="533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391400" y="4191000"/>
            <a:ext cx="990600" cy="381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96200" y="5257800"/>
            <a:ext cx="457200" cy="381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43800" y="4724400"/>
            <a:ext cx="762000" cy="381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20000" y="2209800"/>
            <a:ext cx="381000" cy="381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20000" y="5791200"/>
            <a:ext cx="609600" cy="4572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/>
        </p:nvGraphicFramePr>
        <p:xfrm>
          <a:off x="0" y="0"/>
          <a:ext cx="9144000" cy="1981200"/>
        </p:xfrm>
        <a:graphic>
          <a:graphicData uri="http://schemas.openxmlformats.org/presentationml/2006/ole">
            <p:oleObj spid="_x0000_s1026" name="Photo Editor Photo" r:id="rId5" imgW="4761905" imgH="2980952" progId="">
              <p:embed/>
            </p:oleObj>
          </a:graphicData>
        </a:graphic>
      </p:graphicFrame>
      <p:sp>
        <p:nvSpPr>
          <p:cNvPr id="10257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914400" y="2054225"/>
            <a:ext cx="7543800" cy="6127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i="1" smtClean="0"/>
              <a:t>~Intelligent Automation Systems Pvt. Ltd.~</a:t>
            </a:r>
          </a:p>
        </p:txBody>
      </p:sp>
      <p:sp>
        <p:nvSpPr>
          <p:cNvPr id="10258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743200"/>
            <a:ext cx="8229600" cy="3124200"/>
          </a:xfrm>
        </p:spPr>
        <p:txBody>
          <a:bodyPr/>
          <a:lstStyle/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800" smtClean="0"/>
              <a:t> 	Offers  </a:t>
            </a:r>
            <a:r>
              <a:rPr lang="en-US" sz="1800" b="1" smtClean="0"/>
              <a:t>Turnkey Automation Solutions</a:t>
            </a:r>
            <a:r>
              <a:rPr lang="en-US" sz="1800" smtClean="0"/>
              <a:t> for process industries. </a:t>
            </a:r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</a:pPr>
            <a:endParaRPr lang="en-US" sz="1000" smtClean="0"/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800" smtClean="0"/>
              <a:t>              Offers </a:t>
            </a:r>
            <a:r>
              <a:rPr lang="en-US" sz="1800" b="1" smtClean="0"/>
              <a:t>Engineering, Procurement and Commissioning </a:t>
            </a:r>
            <a:r>
              <a:rPr lang="en-US" sz="1800" smtClean="0"/>
              <a:t>Services</a:t>
            </a:r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en-US" sz="1800" smtClean="0"/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800" smtClean="0"/>
              <a:t>              Offers </a:t>
            </a:r>
            <a:r>
              <a:rPr lang="en-US" sz="1800" b="1" smtClean="0"/>
              <a:t>Erection and Commissioning </a:t>
            </a:r>
            <a:r>
              <a:rPr lang="en-US" sz="1800" smtClean="0"/>
              <a:t>Services</a:t>
            </a:r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en-US" sz="1800" smtClean="0"/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800" smtClean="0"/>
              <a:t>              Offers </a:t>
            </a:r>
            <a:r>
              <a:rPr lang="en-US" sz="1800" b="1" smtClean="0"/>
              <a:t>Engineering Inspection</a:t>
            </a:r>
            <a:r>
              <a:rPr lang="en-US" sz="1800" smtClean="0"/>
              <a:t> Services </a:t>
            </a:r>
          </a:p>
          <a:p>
            <a:pPr marR="0" algn="just" eaLnBrk="1" hangingPunct="1">
              <a:lnSpc>
                <a:spcPct val="80000"/>
              </a:lnSpc>
              <a:buClr>
                <a:schemeClr val="tx1"/>
              </a:buClr>
            </a:pPr>
            <a:endParaRPr lang="en-US" sz="100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5940425"/>
            <a:ext cx="11001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</a:rPr>
              <a:t>Our Clients :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6200" y="6248400"/>
            <a:ext cx="9067800" cy="533400"/>
            <a:chOff x="76200" y="6248400"/>
            <a:chExt cx="9067800" cy="533400"/>
          </a:xfrm>
        </p:grpSpPr>
        <p:sp>
          <p:nvSpPr>
            <p:cNvPr id="7" name="Rectangle 6"/>
            <p:cNvSpPr/>
            <p:nvPr/>
          </p:nvSpPr>
          <p:spPr bwMode="auto">
            <a:xfrm>
              <a:off x="76200" y="6248400"/>
              <a:ext cx="533400" cy="5334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09600" y="6248400"/>
              <a:ext cx="533400" cy="5334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143000" y="6248400"/>
              <a:ext cx="533400" cy="533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676400" y="6248400"/>
              <a:ext cx="533400" cy="533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09800" y="6248400"/>
              <a:ext cx="533400" cy="533400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743200" y="6248400"/>
              <a:ext cx="533400" cy="533400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76600" y="6248400"/>
              <a:ext cx="533400" cy="533400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810000" y="6248400"/>
              <a:ext cx="533400" cy="533400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343400" y="6248400"/>
              <a:ext cx="533400" cy="533400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876800" y="6248400"/>
              <a:ext cx="533400" cy="533400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410200" y="6248400"/>
              <a:ext cx="533400" cy="533400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943600" y="6248400"/>
              <a:ext cx="533400" cy="5334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6248400"/>
              <a:ext cx="533400" cy="533400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10400" y="6248400"/>
              <a:ext cx="533400" cy="533400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543800" y="6248400"/>
              <a:ext cx="533400" cy="5334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077200" y="6248400"/>
              <a:ext cx="533400" cy="533400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8610600" y="6248400"/>
              <a:ext cx="533400" cy="533400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10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10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0"/>
                                        <p:tgtEl>
                                          <p:spTgt spid="10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8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762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3000" b="1" u="sng" dirty="0">
                <a:latin typeface="Calibri" pitchFamily="34" charset="0"/>
              </a:rPr>
              <a:t>Fertilizer Plant Projects</a:t>
            </a:r>
          </a:p>
        </p:txBody>
      </p:sp>
      <p:graphicFrame>
        <p:nvGraphicFramePr>
          <p:cNvPr id="131249" name="Group 177"/>
          <p:cNvGraphicFramePr>
            <a:graphicFrameLocks noGrp="1"/>
          </p:cNvGraphicFramePr>
          <p:nvPr/>
        </p:nvGraphicFramePr>
        <p:xfrm>
          <a:off x="457200" y="685800"/>
          <a:ext cx="8077199" cy="5526086"/>
        </p:xfrm>
        <a:graphic>
          <a:graphicData uri="http://schemas.openxmlformats.org/drawingml/2006/table">
            <a:tbl>
              <a:tblPr/>
              <a:tblGrid>
                <a:gridCol w="762000"/>
                <a:gridCol w="6096000"/>
                <a:gridCol w="1219199"/>
              </a:tblGrid>
              <a:tr h="770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709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Aarti Drugs  Ltd. (Ammonium Sulphate plant Automation on turnkey basis)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332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Ralis India ltd. Lote. (KRM project, Argo chemicals plant) Plant Automation on Turnkey basis.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RCF Trombay,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Sindri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(Nitric acid plant Denox plant) Detailed Engineering &amp; Erection work of C &amp; I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RCF Thal (Burner management for Oxy. plant),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K.P.R. Fertilizers (Sulphuric Acid plant) – Turnkey instrumentation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Fertiplant Malaysia (Granulation plant FIR C.C.M.A)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6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Bhogavati Sahakari Khat Udyog  Ltd. (Super phosphate and Ammonium Sulphate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54" name="Rectangle 4"/>
          <p:cNvSpPr>
            <a:spLocks noChangeArrowheads="1"/>
          </p:cNvSpPr>
          <p:nvPr/>
        </p:nvSpPr>
        <p:spPr bwMode="auto">
          <a:xfrm>
            <a:off x="7543800" y="1600200"/>
            <a:ext cx="533400" cy="457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55" name="Rectangle 5"/>
          <p:cNvSpPr>
            <a:spLocks noChangeArrowheads="1"/>
          </p:cNvSpPr>
          <p:nvPr/>
        </p:nvSpPr>
        <p:spPr bwMode="auto">
          <a:xfrm>
            <a:off x="7543800" y="4267200"/>
            <a:ext cx="609600" cy="533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57" name="Rectangle 7"/>
          <p:cNvSpPr>
            <a:spLocks noChangeArrowheads="1"/>
          </p:cNvSpPr>
          <p:nvPr/>
        </p:nvSpPr>
        <p:spPr bwMode="auto">
          <a:xfrm>
            <a:off x="7620000" y="3200400"/>
            <a:ext cx="609600" cy="609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58" name="Rectangle 8"/>
          <p:cNvSpPr>
            <a:spLocks noChangeArrowheads="1"/>
          </p:cNvSpPr>
          <p:nvPr/>
        </p:nvSpPr>
        <p:spPr bwMode="auto">
          <a:xfrm>
            <a:off x="7620000" y="2286000"/>
            <a:ext cx="533400" cy="4572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3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1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1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13354" grpId="0" animBg="1"/>
      <p:bldP spid="13355" grpId="0" animBg="1"/>
      <p:bldP spid="13357" grpId="0" animBg="1"/>
      <p:bldP spid="133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609600" y="228600"/>
            <a:ext cx="7772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000" b="1" u="sng" dirty="0">
                <a:latin typeface="Calibri" pitchFamily="34" charset="0"/>
              </a:rPr>
              <a:t>Soap / Detergent / Fatty acid / </a:t>
            </a:r>
            <a:r>
              <a:rPr lang="en-US" sz="3000" b="1" u="sng" dirty="0">
                <a:solidFill>
                  <a:schemeClr val="accent4"/>
                </a:solidFill>
                <a:latin typeface="Calibri" pitchFamily="34" charset="0"/>
              </a:rPr>
              <a:t>Breweries / Food</a:t>
            </a:r>
          </a:p>
        </p:txBody>
      </p:sp>
      <p:graphicFrame>
        <p:nvGraphicFramePr>
          <p:cNvPr id="131249" name="Group 177"/>
          <p:cNvGraphicFramePr>
            <a:graphicFrameLocks noGrp="1"/>
          </p:cNvGraphicFramePr>
          <p:nvPr/>
        </p:nvGraphicFramePr>
        <p:xfrm>
          <a:off x="457200" y="1295400"/>
          <a:ext cx="8077200" cy="3908898"/>
        </p:xfrm>
        <a:graphic>
          <a:graphicData uri="http://schemas.openxmlformats.org/drawingml/2006/table">
            <a:tbl>
              <a:tblPr/>
              <a:tblGrid>
                <a:gridCol w="685800"/>
                <a:gridCol w="6172200"/>
                <a:gridCol w="1219200"/>
              </a:tblGrid>
              <a:tr h="76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68515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Breweries plant - L &amp; T at Daman and Aurangabad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54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Hindustan Liver Ltd, Khamgaon (Soap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819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Tomco Gaziabad (Fatty acid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641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Burn Philp India (Yeast manufacturing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098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A. M &amp; P Roha Sulphonation plant.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70" name="Rectangle 4"/>
          <p:cNvSpPr>
            <a:spLocks noChangeArrowheads="1"/>
          </p:cNvSpPr>
          <p:nvPr/>
        </p:nvSpPr>
        <p:spPr bwMode="auto">
          <a:xfrm>
            <a:off x="7620000" y="3048000"/>
            <a:ext cx="609600" cy="6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71" name="Rectangle 5"/>
          <p:cNvSpPr>
            <a:spLocks noChangeArrowheads="1"/>
          </p:cNvSpPr>
          <p:nvPr/>
        </p:nvSpPr>
        <p:spPr bwMode="auto">
          <a:xfrm>
            <a:off x="7696200" y="4038600"/>
            <a:ext cx="533400" cy="533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20000" y="2133600"/>
            <a:ext cx="609600" cy="457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3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9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9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14370" grpId="0" animBg="1"/>
      <p:bldP spid="14371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2286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000" b="1" u="sng" dirty="0">
                <a:latin typeface="Calibri" pitchFamily="34" charset="0"/>
              </a:rPr>
              <a:t>Colour / Paints / Pigments / </a:t>
            </a:r>
            <a:r>
              <a:rPr lang="en-US" sz="3000" b="1" u="sng" dirty="0">
                <a:solidFill>
                  <a:schemeClr val="accent4"/>
                </a:solidFill>
                <a:latin typeface="Calibri" pitchFamily="34" charset="0"/>
              </a:rPr>
              <a:t>Intermediate</a:t>
            </a:r>
          </a:p>
        </p:txBody>
      </p:sp>
      <p:graphicFrame>
        <p:nvGraphicFramePr>
          <p:cNvPr id="15404" name="Group 44"/>
          <p:cNvGraphicFramePr>
            <a:graphicFrameLocks noGrp="1"/>
          </p:cNvGraphicFramePr>
          <p:nvPr/>
        </p:nvGraphicFramePr>
        <p:xfrm>
          <a:off x="533400" y="1339850"/>
          <a:ext cx="8077200" cy="4332289"/>
        </p:xfrm>
        <a:graphic>
          <a:graphicData uri="http://schemas.openxmlformats.org/drawingml/2006/table">
            <a:tbl>
              <a:tblPr/>
              <a:tblGrid>
                <a:gridCol w="838200"/>
                <a:gridCol w="5791200"/>
                <a:gridCol w="1447800"/>
              </a:tblGrid>
              <a:tr h="790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Heubach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Colour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Ankaleshwar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Greeen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, Blue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ICI Surfactant plant (DCS Engineering)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07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Wacker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Metropack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Chem. Co. Ltd. (Silicon oil &amp; Emulsion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BASF Mangalore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Eukesolar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ICI Uniqema, Thane (PF 10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Conmix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India (Ready mix plaster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7600" y="2209800"/>
            <a:ext cx="838200" cy="457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0" y="2819400"/>
            <a:ext cx="6096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0" y="4724400"/>
            <a:ext cx="6096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43800" y="4191000"/>
            <a:ext cx="762000" cy="381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43800" y="3581400"/>
            <a:ext cx="762000" cy="381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20000" y="5257800"/>
            <a:ext cx="609600" cy="381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7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7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2286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3000" b="1" u="sng">
                <a:latin typeface="Calibri" pitchFamily="34" charset="0"/>
              </a:rPr>
              <a:t>Specialty Chemicals</a:t>
            </a:r>
            <a:endParaRPr lang="en-US" sz="3000" b="1" u="sng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2083" name="Group 35"/>
          <p:cNvGraphicFramePr>
            <a:graphicFrameLocks noGrp="1"/>
          </p:cNvGraphicFramePr>
          <p:nvPr/>
        </p:nvGraphicFramePr>
        <p:xfrm>
          <a:off x="533400" y="1066800"/>
          <a:ext cx="8077200" cy="3810000"/>
        </p:xfrm>
        <a:graphic>
          <a:graphicData uri="http://schemas.openxmlformats.org/drawingml/2006/table">
            <a:tbl>
              <a:tblPr/>
              <a:tblGrid>
                <a:gridCol w="609600"/>
                <a:gridCol w="5943600"/>
                <a:gridCol w="15240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Monarch Catalyst,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Dombivali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(Nickel Catalyst  Plant)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(Hydrogen &amp; Nickel Carbonate Plant) (PSA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Filtra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Catalyst plant,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Chiplun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(3-5 XYLINOL Automation)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FMC Hyderabad (N-Butyl Lithium project)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HB Fuller India Adhesives Pvt. Ltd.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(Specialty Adhesives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9000" y="2971800"/>
            <a:ext cx="1219200" cy="533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67600" y="3733800"/>
            <a:ext cx="685800" cy="381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15200" y="1981200"/>
            <a:ext cx="1066800" cy="6858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4098" name="Object 39"/>
          <p:cNvGraphicFramePr>
            <a:graphicFrameLocks noChangeAspect="1"/>
          </p:cNvGraphicFramePr>
          <p:nvPr/>
        </p:nvGraphicFramePr>
        <p:xfrm>
          <a:off x="6858000" y="3810000"/>
          <a:ext cx="5638800" cy="3733800"/>
        </p:xfrm>
        <a:graphic>
          <a:graphicData uri="http://schemas.openxmlformats.org/presentationml/2006/ole">
            <p:oleObj spid="_x0000_s4098" name="AutoCAD Drawing" r:id="rId8" imgW="8943840" imgH="4971960" progId="AutoCAD.Drawing.16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8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0"/>
            <a:ext cx="74676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500" b="1" u="sng">
                <a:latin typeface="Calibri" pitchFamily="34" charset="0"/>
              </a:rPr>
              <a:t>Water &amp; Effluent treatment projects</a:t>
            </a:r>
            <a:endParaRPr lang="en-US" sz="2500" b="1" u="sng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131249" name="Group 177"/>
          <p:cNvGraphicFramePr>
            <a:graphicFrameLocks noGrp="1"/>
          </p:cNvGraphicFramePr>
          <p:nvPr/>
        </p:nvGraphicFramePr>
        <p:xfrm>
          <a:off x="152400" y="533400"/>
          <a:ext cx="8762999" cy="5699760"/>
        </p:xfrm>
        <a:graphic>
          <a:graphicData uri="http://schemas.openxmlformats.org/drawingml/2006/table">
            <a:tbl>
              <a:tblPr/>
              <a:tblGrid>
                <a:gridCol w="685800"/>
                <a:gridCol w="6858000"/>
                <a:gridCol w="1219199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KBL, Pune 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Tirupur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water supply project)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Tamilnadu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water supply (Madras water supply project)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Sardar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Sarovar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K &amp; L Line (Water pipeline project)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Tamilnadu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water supply (Water treatment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BASF Turbhe. Effluent treatment plant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ONGC Mehesana. Produced water treatment plant - Engineering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Ministry Of Housing, Electricity &amp; Water  Sultanate Of Oman (MSSI) - PLC , SCADA Engineering and supply.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Water Supply to </a:t>
                      </a: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Bahla Wilayat.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Water Supply to Ash Sharqiyah.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Water Supply to BID-BID FANJA and Cities around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Water Supply to Liwa, Saham, Khaburah and Shinas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Water Supply to Al Amirat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8600" y="1371600"/>
            <a:ext cx="914400" cy="304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48600" y="3200400"/>
            <a:ext cx="914400" cy="3048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77200" y="3657600"/>
            <a:ext cx="457200" cy="457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001000" y="5105400"/>
            <a:ext cx="609600" cy="609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848600" y="2209800"/>
            <a:ext cx="914400" cy="457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3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914400" y="2286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3000" b="1" u="sng">
                <a:latin typeface="Calibri" pitchFamily="34" charset="0"/>
              </a:rPr>
              <a:t>Aviation fuel, Oil and Grease plant</a:t>
            </a:r>
            <a:endParaRPr lang="en-US" sz="3000" b="1" u="sng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18485" name="Group 53"/>
          <p:cNvGraphicFramePr>
            <a:graphicFrameLocks noGrp="1"/>
          </p:cNvGraphicFramePr>
          <p:nvPr/>
        </p:nvGraphicFramePr>
        <p:xfrm>
          <a:off x="533400" y="914400"/>
          <a:ext cx="8077200" cy="5288280"/>
        </p:xfrm>
        <a:graphic>
          <a:graphicData uri="http://schemas.openxmlformats.org/drawingml/2006/table">
            <a:tbl>
              <a:tblPr/>
              <a:tblGrid>
                <a:gridCol w="685800"/>
                <a:gridCol w="5943600"/>
                <a:gridCol w="14478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Vashi (Automation of Grease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Silvassa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Kolkata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Sahar (Aviation fuel pressurized hydrant Automation)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Trombay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46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Silvassa (Consultancy for infrastructure Augmentation)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46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Silvassa (Piping Electrical &amp; instrumentation contracts)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8.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IOCL, Storage Infrastructure Augmentation </a:t>
                      </a:r>
                      <a:r>
                        <a:rPr kumimoji="0" lang="fr-F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at</a:t>
                      </a: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 LBP Silvassa (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Electrical &amp; instrumentation contracts)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7600" y="3429000"/>
            <a:ext cx="914400" cy="914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4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WordArt 4"/>
          <p:cNvSpPr>
            <a:spLocks noChangeArrowheads="1" noChangeShapeType="1" noTextEdit="1"/>
          </p:cNvSpPr>
          <p:nvPr/>
        </p:nvSpPr>
        <p:spPr bwMode="auto">
          <a:xfrm>
            <a:off x="1447800" y="533400"/>
            <a:ext cx="5943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sz="800" u="sng" kern="10" dirty="0">
                <a:ln w="9525">
                  <a:noFill/>
                  <a:miter lim="800000"/>
                  <a:headEnd/>
                  <a:tailEnd/>
                </a:ln>
                <a:solidFill>
                  <a:srgbClr val="0A251F"/>
                </a:solidFill>
                <a:latin typeface="Calibri" pitchFamily="34" charset="0"/>
              </a:rPr>
              <a:t>Optical Fiber Erection Jobs</a:t>
            </a:r>
          </a:p>
        </p:txBody>
      </p:sp>
      <p:graphicFrame>
        <p:nvGraphicFramePr>
          <p:cNvPr id="19487" name="Group 31"/>
          <p:cNvGraphicFramePr>
            <a:graphicFrameLocks noGrp="1"/>
          </p:cNvGraphicFramePr>
          <p:nvPr/>
        </p:nvGraphicFramePr>
        <p:xfrm>
          <a:off x="381000" y="1371600"/>
          <a:ext cx="7848600" cy="2837054"/>
        </p:xfrm>
        <a:graphic>
          <a:graphicData uri="http://schemas.openxmlformats.org/drawingml/2006/table">
            <a:tbl>
              <a:tblPr/>
              <a:tblGrid>
                <a:gridCol w="685800"/>
                <a:gridCol w="5867400"/>
                <a:gridCol w="1295400"/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IOBL- IOCL LUBE OIL PIPE LINE SCADA WITH OPTICAL FIBER MODEM CONNECTIVITY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IOBL COMPLEX OPTICAL FIBER LAN Office Automation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Reliance Engineering Fiber Optic Cable proving work in Patna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RMEC OFC Hyderabad project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39000" y="2133600"/>
            <a:ext cx="685800" cy="685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53300" y="3048000"/>
            <a:ext cx="4572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6600" y="3657600"/>
            <a:ext cx="990600" cy="457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1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1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0838"/>
            <a:ext cx="8229600" cy="4111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000" dirty="0" smtClean="0"/>
              <a:t>Projects in India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209800" y="990600"/>
            <a:ext cx="4495800" cy="4648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" name="Line Callout 1 30"/>
          <p:cNvSpPr>
            <a:spLocks/>
          </p:cNvSpPr>
          <p:nvPr/>
        </p:nvSpPr>
        <p:spPr bwMode="auto">
          <a:xfrm>
            <a:off x="7162800" y="3733800"/>
            <a:ext cx="1295400" cy="457200"/>
          </a:xfrm>
          <a:prstGeom prst="borderCallout1">
            <a:avLst>
              <a:gd name="adj1" fmla="val 25000"/>
              <a:gd name="adj2" fmla="val -5884"/>
              <a:gd name="adj3" fmla="val -113542"/>
              <a:gd name="adj4" fmla="val -153556"/>
            </a:avLst>
          </a:prstGeom>
          <a:solidFill>
            <a:srgbClr val="E484B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West  Bengal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>
                <a:latin typeface="Calibri" pitchFamily="34" charset="0"/>
              </a:rPr>
              <a:t>Kolkata</a:t>
            </a:r>
          </a:p>
        </p:txBody>
      </p:sp>
      <p:sp>
        <p:nvSpPr>
          <p:cNvPr id="32" name="Line Callout 1 31"/>
          <p:cNvSpPr>
            <a:spLocks/>
          </p:cNvSpPr>
          <p:nvPr/>
        </p:nvSpPr>
        <p:spPr bwMode="auto">
          <a:xfrm>
            <a:off x="7162800" y="4419600"/>
            <a:ext cx="1524000" cy="838200"/>
          </a:xfrm>
          <a:prstGeom prst="borderCallout1">
            <a:avLst>
              <a:gd name="adj1" fmla="val 13634"/>
              <a:gd name="adj2" fmla="val -5000"/>
              <a:gd name="adj3" fmla="val -28407"/>
              <a:gd name="adj4" fmla="val -204792"/>
            </a:avLst>
          </a:prstGeom>
          <a:solidFill>
            <a:srgbClr val="ECE85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Andhra Pradesh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>
                <a:latin typeface="Calibri" pitchFamily="34" charset="0"/>
              </a:rPr>
              <a:t>Hyderabad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Vishakhapattanam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 Rajahmundry</a:t>
            </a:r>
          </a:p>
        </p:txBody>
      </p:sp>
      <p:sp>
        <p:nvSpPr>
          <p:cNvPr id="33" name="Line Callout 1 32"/>
          <p:cNvSpPr>
            <a:spLocks/>
          </p:cNvSpPr>
          <p:nvPr/>
        </p:nvSpPr>
        <p:spPr bwMode="auto">
          <a:xfrm>
            <a:off x="7086600" y="2819400"/>
            <a:ext cx="1371600" cy="685800"/>
          </a:xfrm>
          <a:prstGeom prst="borderCallout1">
            <a:avLst>
              <a:gd name="adj1" fmla="val 58796"/>
              <a:gd name="adj2" fmla="val -5556"/>
              <a:gd name="adj3" fmla="val 58796"/>
              <a:gd name="adj4" fmla="val -235648"/>
            </a:avLst>
          </a:prstGeom>
          <a:solidFill>
            <a:srgbClr val="EE9F1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Madhya Pradesh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>
                <a:latin typeface="Calibri" pitchFamily="34" charset="0"/>
              </a:rPr>
              <a:t>Bhopal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Mandideep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37" name="Line Callout 1 36"/>
          <p:cNvSpPr>
            <a:spLocks/>
          </p:cNvSpPr>
          <p:nvPr/>
        </p:nvSpPr>
        <p:spPr bwMode="auto">
          <a:xfrm>
            <a:off x="685800" y="3048000"/>
            <a:ext cx="1111250" cy="3276600"/>
          </a:xfrm>
          <a:prstGeom prst="borderCallout1">
            <a:avLst>
              <a:gd name="adj1" fmla="val 4287"/>
              <a:gd name="adj2" fmla="val 106856"/>
              <a:gd name="adj3" fmla="val 24167"/>
              <a:gd name="adj4" fmla="val 229856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8100000" algn="tr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Maharashtra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Tarapur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Thane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Wada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Nashik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Nagpur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Aurangabad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Mumbai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Uran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Taloja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 smtClean="0">
                <a:latin typeface="Calibri" pitchFamily="34" charset="0"/>
              </a:rPr>
              <a:t>Pune</a:t>
            </a:r>
            <a:endParaRPr lang="en-US" sz="1200" b="1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 err="1" smtClean="0">
                <a:latin typeface="Calibri" pitchFamily="34" charset="0"/>
              </a:rPr>
              <a:t>Satar</a:t>
            </a:r>
            <a:r>
              <a:rPr lang="en-US" sz="1200" b="1" dirty="0" err="1">
                <a:latin typeface="Calibri" pitchFamily="34" charset="0"/>
              </a:rPr>
              <a:t>a</a:t>
            </a:r>
            <a:r>
              <a:rPr lang="en-US" sz="1200" b="1" dirty="0" err="1" smtClean="0">
                <a:latin typeface="Calibri" pitchFamily="34" charset="0"/>
              </a:rPr>
              <a:t>Shirwal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Chiplun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Roha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Patalganga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Satara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Chandrapur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39" name="Line Callout 1 38"/>
          <p:cNvSpPr/>
          <p:nvPr/>
        </p:nvSpPr>
        <p:spPr bwMode="auto">
          <a:xfrm>
            <a:off x="7162800" y="5486400"/>
            <a:ext cx="1447800" cy="1066800"/>
          </a:xfrm>
          <a:prstGeom prst="borderCallout1">
            <a:avLst>
              <a:gd name="adj1" fmla="val 18750"/>
              <a:gd name="adj2" fmla="val -8333"/>
              <a:gd name="adj3" fmla="val -78475"/>
              <a:gd name="adj4" fmla="val -225243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Tamilnadu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Kudankulam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Chennai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 smtClean="0">
                <a:latin typeface="Calibri" pitchFamily="34" charset="0"/>
              </a:rPr>
              <a:t>Tuticorin</a:t>
            </a:r>
            <a:endParaRPr lang="en-US" sz="1200" b="1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 err="1" smtClean="0">
                <a:latin typeface="Calibri" pitchFamily="34" charset="0"/>
              </a:rPr>
              <a:t>Kalpakkam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41" name="Line Callout 1 40"/>
          <p:cNvSpPr/>
          <p:nvPr/>
        </p:nvSpPr>
        <p:spPr bwMode="auto">
          <a:xfrm>
            <a:off x="838200" y="533400"/>
            <a:ext cx="990600" cy="457200"/>
          </a:xfrm>
          <a:prstGeom prst="borderCallout1">
            <a:avLst>
              <a:gd name="adj1" fmla="val 46528"/>
              <a:gd name="adj2" fmla="val 105770"/>
              <a:gd name="adj3" fmla="val 464283"/>
              <a:gd name="adj4" fmla="val 251732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Rajasthan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Kota</a:t>
            </a:r>
          </a:p>
        </p:txBody>
      </p:sp>
      <p:sp>
        <p:nvSpPr>
          <p:cNvPr id="42" name="Line Callout 1 41"/>
          <p:cNvSpPr/>
          <p:nvPr/>
        </p:nvSpPr>
        <p:spPr bwMode="auto">
          <a:xfrm>
            <a:off x="2514600" y="5791200"/>
            <a:ext cx="990600" cy="838200"/>
          </a:xfrm>
          <a:prstGeom prst="borderCallout1">
            <a:avLst>
              <a:gd name="adj1" fmla="val -11856"/>
              <a:gd name="adj2" fmla="val 53206"/>
              <a:gd name="adj3" fmla="val -165501"/>
              <a:gd name="adj4" fmla="val 107926"/>
            </a:avLst>
          </a:prstGeom>
          <a:solidFill>
            <a:srgbClr val="DBB7C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Karnataka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Bangalore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Mangalore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b="1" dirty="0" err="1">
                <a:latin typeface="Calibri" pitchFamily="34" charset="0"/>
              </a:rPr>
              <a:t>Kaiga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endParaRPr lang="en-US" sz="1200" dirty="0">
              <a:latin typeface="Calibri" pitchFamily="34" charset="0"/>
            </a:endParaRPr>
          </a:p>
        </p:txBody>
      </p:sp>
      <p:sp>
        <p:nvSpPr>
          <p:cNvPr id="43" name="Line Callout 1 42"/>
          <p:cNvSpPr/>
          <p:nvPr/>
        </p:nvSpPr>
        <p:spPr bwMode="auto">
          <a:xfrm>
            <a:off x="7086600" y="1371600"/>
            <a:ext cx="1219200" cy="457200"/>
          </a:xfrm>
          <a:prstGeom prst="borderCallout1">
            <a:avLst>
              <a:gd name="adj1" fmla="val 18750"/>
              <a:gd name="adj2" fmla="val -8333"/>
              <a:gd name="adj3" fmla="val 278175"/>
              <a:gd name="adj4" fmla="val -230743"/>
            </a:avLst>
          </a:prstGeom>
          <a:solidFill>
            <a:srgbClr val="DBB7C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Uttar Pradesh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Narora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endParaRPr lang="en-US" sz="1200" dirty="0">
              <a:latin typeface="Calibri" pitchFamily="34" charset="0"/>
            </a:endParaRPr>
          </a:p>
        </p:txBody>
      </p:sp>
      <p:sp>
        <p:nvSpPr>
          <p:cNvPr id="44" name="Line Callout 1 43"/>
          <p:cNvSpPr>
            <a:spLocks/>
          </p:cNvSpPr>
          <p:nvPr/>
        </p:nvSpPr>
        <p:spPr bwMode="auto">
          <a:xfrm>
            <a:off x="7137400" y="762000"/>
            <a:ext cx="1219200" cy="457200"/>
          </a:xfrm>
          <a:prstGeom prst="borderCallout1">
            <a:avLst>
              <a:gd name="adj1" fmla="val 25000"/>
              <a:gd name="adj2" fmla="val -6250"/>
              <a:gd name="adj3" fmla="val 343750"/>
              <a:gd name="adj4" fmla="val -284898"/>
            </a:avLst>
          </a:prstGeom>
          <a:solidFill>
            <a:srgbClr val="ECE85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Harayana</a:t>
            </a:r>
            <a:endParaRPr lang="en-US" sz="1200" b="1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>
                <a:latin typeface="Calibri" pitchFamily="34" charset="0"/>
              </a:rPr>
              <a:t>Faridabad</a:t>
            </a:r>
          </a:p>
        </p:txBody>
      </p:sp>
      <p:sp>
        <p:nvSpPr>
          <p:cNvPr id="45" name="Line Callout 1 44"/>
          <p:cNvSpPr/>
          <p:nvPr/>
        </p:nvSpPr>
        <p:spPr bwMode="auto">
          <a:xfrm>
            <a:off x="7086600" y="2133600"/>
            <a:ext cx="1219200" cy="457200"/>
          </a:xfrm>
          <a:prstGeom prst="borderCallout1">
            <a:avLst>
              <a:gd name="adj1" fmla="val 18750"/>
              <a:gd name="adj2" fmla="val -8333"/>
              <a:gd name="adj3" fmla="val 153176"/>
              <a:gd name="adj4" fmla="val -180743"/>
            </a:avLst>
          </a:prstGeom>
          <a:solidFill>
            <a:srgbClr val="B6DF8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Bihar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b="1" dirty="0">
                <a:latin typeface="Calibri" pitchFamily="34" charset="0"/>
              </a:rPr>
              <a:t>Patna</a:t>
            </a:r>
          </a:p>
          <a:p>
            <a:pPr>
              <a:defRPr/>
            </a:pPr>
            <a:endParaRPr lang="en-US" sz="1200" dirty="0">
              <a:latin typeface="Calibri" pitchFamily="34" charset="0"/>
            </a:endParaRPr>
          </a:p>
        </p:txBody>
      </p:sp>
      <p:sp>
        <p:nvSpPr>
          <p:cNvPr id="2" name="Line Callout 1 43"/>
          <p:cNvSpPr>
            <a:spLocks/>
          </p:cNvSpPr>
          <p:nvPr/>
        </p:nvSpPr>
        <p:spPr bwMode="auto">
          <a:xfrm>
            <a:off x="7213600" y="152400"/>
            <a:ext cx="1549400" cy="428625"/>
          </a:xfrm>
          <a:prstGeom prst="borderCallout1">
            <a:avLst>
              <a:gd name="adj1" fmla="val 26667"/>
              <a:gd name="adj2" fmla="val -4917"/>
              <a:gd name="adj3" fmla="val 475556"/>
              <a:gd name="adj4" fmla="val -238116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Himachal Pradesh</a:t>
            </a:r>
          </a:p>
          <a:p>
            <a:pPr>
              <a:buFont typeface="Arial" charset="0"/>
              <a:buChar char="•"/>
              <a:defRPr/>
            </a:pPr>
            <a:r>
              <a:rPr lang="en-US" sz="1200" b="1" dirty="0">
                <a:latin typeface="Calibri" pitchFamily="34" charset="0"/>
              </a:rPr>
              <a:t> </a:t>
            </a:r>
            <a:r>
              <a:rPr lang="en-US" sz="1200" b="1" dirty="0" err="1">
                <a:latin typeface="Calibri" pitchFamily="34" charset="0"/>
              </a:rPr>
              <a:t>Nalagarh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3" name="Line Callout 1 36"/>
          <p:cNvSpPr>
            <a:spLocks/>
          </p:cNvSpPr>
          <p:nvPr/>
        </p:nvSpPr>
        <p:spPr bwMode="auto">
          <a:xfrm>
            <a:off x="565150" y="1219200"/>
            <a:ext cx="1111250" cy="1752600"/>
          </a:xfrm>
          <a:prstGeom prst="borderCallout1">
            <a:avLst>
              <a:gd name="adj1" fmla="val 6523"/>
              <a:gd name="adj2" fmla="val 106856"/>
              <a:gd name="adj3" fmla="val 110690"/>
              <a:gd name="adj4" fmla="val 223000"/>
            </a:avLst>
          </a:prstGeom>
          <a:solidFill>
            <a:srgbClr val="ECE85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8100000" algn="tr" rotWithShape="0">
              <a:srgbClr val="000000">
                <a:alpha val="39999"/>
              </a:srgb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Gujrat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Mehesana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Gandhinagar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Vadodara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Ankaleshwar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Vapi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>
                <a:latin typeface="Calibri" pitchFamily="34" charset="0"/>
              </a:rPr>
              <a:t>Silvassa</a:t>
            </a: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Dhanora</a:t>
            </a:r>
            <a:endParaRPr lang="en-US" sz="1200" b="1" dirty="0">
              <a:latin typeface="Calibri" pitchFamily="34" charset="0"/>
            </a:endParaRPr>
          </a:p>
          <a:p>
            <a:pPr>
              <a:defRPr/>
            </a:pPr>
            <a:r>
              <a:rPr lang="en-US" sz="1200" b="1" dirty="0" err="1">
                <a:latin typeface="Calibri" pitchFamily="34" charset="0"/>
              </a:rPr>
              <a:t>Kakrapara</a:t>
            </a:r>
            <a:endParaRPr lang="en-US" sz="1200" b="1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7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700"/>
                            </p:stCondLst>
                            <p:childTnLst>
                              <p:par>
                                <p:cTn id="3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700"/>
                            </p:stCondLst>
                            <p:childTnLst>
                              <p:par>
                                <p:cTn id="3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700"/>
                            </p:stCondLst>
                            <p:childTnLst>
                              <p:par>
                                <p:cTn id="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700"/>
                            </p:stCondLst>
                            <p:childTnLst>
                              <p:par>
                                <p:cTn id="4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7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7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70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700"/>
                            </p:stCondLst>
                            <p:childTnLst>
                              <p:par>
                                <p:cTn id="6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3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3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000" dirty="0" smtClean="0"/>
              <a:t>Abroad Projects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752600" y="392113"/>
            <a:ext cx="5638800" cy="1055687"/>
            <a:chOff x="1752600" y="685800"/>
            <a:chExt cx="5638800" cy="1055132"/>
          </a:xfrm>
        </p:grpSpPr>
        <p:sp>
          <p:nvSpPr>
            <p:cNvPr id="37917" name="Rectangle 22"/>
            <p:cNvSpPr>
              <a:spLocks noChangeArrowheads="1"/>
            </p:cNvSpPr>
            <p:nvPr/>
          </p:nvSpPr>
          <p:spPr bwMode="auto">
            <a:xfrm>
              <a:off x="1752600" y="750332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8" name="Rectangle 5"/>
            <p:cNvSpPr>
              <a:spLocks noChangeArrowheads="1"/>
            </p:cNvSpPr>
            <p:nvPr/>
          </p:nvSpPr>
          <p:spPr bwMode="auto">
            <a:xfrm>
              <a:off x="1913203" y="1055132"/>
              <a:ext cx="990600" cy="6096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9" name="TextBox 6"/>
            <p:cNvSpPr txBox="1">
              <a:spLocks noChangeArrowheads="1"/>
            </p:cNvSpPr>
            <p:nvPr/>
          </p:nvSpPr>
          <p:spPr bwMode="auto">
            <a:xfrm>
              <a:off x="2032000" y="685800"/>
              <a:ext cx="806450" cy="366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Oman</a:t>
              </a:r>
            </a:p>
          </p:txBody>
        </p:sp>
        <p:sp>
          <p:nvSpPr>
            <p:cNvPr id="37920" name="TextBox 7"/>
            <p:cNvSpPr txBox="1">
              <a:spLocks noChangeArrowheads="1"/>
            </p:cNvSpPr>
            <p:nvPr/>
          </p:nvSpPr>
          <p:spPr bwMode="auto">
            <a:xfrm>
              <a:off x="3055938" y="1055493"/>
              <a:ext cx="4329112" cy="320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 b="1">
                  <a:latin typeface="Calibri" pitchFamily="34" charset="0"/>
                </a:rPr>
                <a:t>Mustafa Sultan Science &amp; Industries CO. LLC</a:t>
              </a:r>
              <a:r>
                <a:rPr lang="en-US" sz="1500">
                  <a:latin typeface="Calibri" pitchFamily="34" charset="0"/>
                </a:rPr>
                <a:t>.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1752600" y="1447800"/>
            <a:ext cx="5638800" cy="1066800"/>
            <a:chOff x="1752600" y="1893332"/>
            <a:chExt cx="5638800" cy="1066800"/>
          </a:xfrm>
        </p:grpSpPr>
        <p:sp>
          <p:nvSpPr>
            <p:cNvPr id="37913" name="Rectangle 24"/>
            <p:cNvSpPr>
              <a:spLocks noChangeArrowheads="1"/>
            </p:cNvSpPr>
            <p:nvPr/>
          </p:nvSpPr>
          <p:spPr bwMode="auto">
            <a:xfrm>
              <a:off x="1752600" y="1969532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4" name="Rectangle 8"/>
            <p:cNvSpPr>
              <a:spLocks noChangeArrowheads="1"/>
            </p:cNvSpPr>
            <p:nvPr/>
          </p:nvSpPr>
          <p:spPr bwMode="auto">
            <a:xfrm>
              <a:off x="1913203" y="2274332"/>
              <a:ext cx="990600" cy="6096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5" name="TextBox 9"/>
            <p:cNvSpPr txBox="1">
              <a:spLocks noChangeArrowheads="1"/>
            </p:cNvSpPr>
            <p:nvPr/>
          </p:nvSpPr>
          <p:spPr bwMode="auto">
            <a:xfrm>
              <a:off x="2133396" y="1893332"/>
              <a:ext cx="5502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Iran</a:t>
              </a:r>
            </a:p>
          </p:txBody>
        </p:sp>
        <p:sp>
          <p:nvSpPr>
            <p:cNvPr id="37916" name="TextBox 10"/>
            <p:cNvSpPr txBox="1">
              <a:spLocks noChangeArrowheads="1"/>
            </p:cNvSpPr>
            <p:nvPr/>
          </p:nvSpPr>
          <p:spPr bwMode="auto">
            <a:xfrm>
              <a:off x="3056268" y="2274332"/>
              <a:ext cx="20161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Ralis Chemicals Ltd.</a:t>
              </a:r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752600" y="2514600"/>
            <a:ext cx="5638800" cy="1066800"/>
            <a:chOff x="1752600" y="3112532"/>
            <a:chExt cx="5638800" cy="1066800"/>
          </a:xfrm>
        </p:grpSpPr>
        <p:sp>
          <p:nvSpPr>
            <p:cNvPr id="37909" name="Rectangle 25"/>
            <p:cNvSpPr>
              <a:spLocks noChangeArrowheads="1"/>
            </p:cNvSpPr>
            <p:nvPr/>
          </p:nvSpPr>
          <p:spPr bwMode="auto">
            <a:xfrm>
              <a:off x="1752600" y="3188732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0" name="Rectangle 11"/>
            <p:cNvSpPr>
              <a:spLocks noChangeArrowheads="1"/>
            </p:cNvSpPr>
            <p:nvPr/>
          </p:nvSpPr>
          <p:spPr bwMode="auto">
            <a:xfrm>
              <a:off x="1913203" y="3493532"/>
              <a:ext cx="990600" cy="6096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1" name="TextBox 12"/>
            <p:cNvSpPr txBox="1">
              <a:spLocks noChangeArrowheads="1"/>
            </p:cNvSpPr>
            <p:nvPr/>
          </p:nvSpPr>
          <p:spPr bwMode="auto">
            <a:xfrm>
              <a:off x="1995441" y="3112532"/>
              <a:ext cx="826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Kuwait</a:t>
              </a:r>
            </a:p>
          </p:txBody>
        </p:sp>
        <p:sp>
          <p:nvSpPr>
            <p:cNvPr id="37912" name="TextBox 13"/>
            <p:cNvSpPr txBox="1">
              <a:spLocks noChangeArrowheads="1"/>
            </p:cNvSpPr>
            <p:nvPr/>
          </p:nvSpPr>
          <p:spPr bwMode="auto">
            <a:xfrm>
              <a:off x="3056268" y="3505200"/>
              <a:ext cx="7902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ATSCO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1752600" y="3581400"/>
            <a:ext cx="5638800" cy="1066800"/>
            <a:chOff x="1752600" y="4331732"/>
            <a:chExt cx="5638800" cy="1066800"/>
          </a:xfrm>
        </p:grpSpPr>
        <p:sp>
          <p:nvSpPr>
            <p:cNvPr id="37905" name="Rectangle 26"/>
            <p:cNvSpPr>
              <a:spLocks noChangeArrowheads="1"/>
            </p:cNvSpPr>
            <p:nvPr/>
          </p:nvSpPr>
          <p:spPr bwMode="auto">
            <a:xfrm>
              <a:off x="1752600" y="4407932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6" name="Rectangle 14"/>
            <p:cNvSpPr>
              <a:spLocks noChangeArrowheads="1"/>
            </p:cNvSpPr>
            <p:nvPr/>
          </p:nvSpPr>
          <p:spPr bwMode="auto">
            <a:xfrm>
              <a:off x="1913203" y="4712732"/>
              <a:ext cx="990600" cy="6096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7" name="TextBox 15"/>
            <p:cNvSpPr txBox="1">
              <a:spLocks noChangeArrowheads="1"/>
            </p:cNvSpPr>
            <p:nvPr/>
          </p:nvSpPr>
          <p:spPr bwMode="auto">
            <a:xfrm>
              <a:off x="1905000" y="4331732"/>
              <a:ext cx="10070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Malaysia</a:t>
              </a:r>
            </a:p>
          </p:txBody>
        </p:sp>
        <p:sp>
          <p:nvSpPr>
            <p:cNvPr id="37908" name="TextBox 16"/>
            <p:cNvSpPr txBox="1">
              <a:spLocks noChangeArrowheads="1"/>
            </p:cNvSpPr>
            <p:nvPr/>
          </p:nvSpPr>
          <p:spPr bwMode="auto">
            <a:xfrm>
              <a:off x="3056268" y="4724400"/>
              <a:ext cx="22598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Fertiplant Engineering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1752600" y="4648200"/>
            <a:ext cx="5638800" cy="1066800"/>
            <a:chOff x="1752600" y="5562600"/>
            <a:chExt cx="5638800" cy="1066800"/>
          </a:xfrm>
        </p:grpSpPr>
        <p:sp>
          <p:nvSpPr>
            <p:cNvPr id="37901" name="Rectangle 27"/>
            <p:cNvSpPr>
              <a:spLocks noChangeArrowheads="1"/>
            </p:cNvSpPr>
            <p:nvPr/>
          </p:nvSpPr>
          <p:spPr bwMode="auto">
            <a:xfrm>
              <a:off x="1752600" y="5638800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2" name="Rectangle 17"/>
            <p:cNvSpPr>
              <a:spLocks noChangeArrowheads="1"/>
            </p:cNvSpPr>
            <p:nvPr/>
          </p:nvSpPr>
          <p:spPr bwMode="auto">
            <a:xfrm>
              <a:off x="1913203" y="5943600"/>
              <a:ext cx="990600" cy="6096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3" name="TextBox 18"/>
            <p:cNvSpPr txBox="1">
              <a:spLocks noChangeArrowheads="1"/>
            </p:cNvSpPr>
            <p:nvPr/>
          </p:nvSpPr>
          <p:spPr bwMode="auto">
            <a:xfrm>
              <a:off x="1995441" y="5562600"/>
              <a:ext cx="8527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Nigeria</a:t>
              </a:r>
            </a:p>
          </p:txBody>
        </p:sp>
        <p:sp>
          <p:nvSpPr>
            <p:cNvPr id="37904" name="TextBox 19"/>
            <p:cNvSpPr txBox="1">
              <a:spLocks noChangeArrowheads="1"/>
            </p:cNvSpPr>
            <p:nvPr/>
          </p:nvSpPr>
          <p:spPr bwMode="auto">
            <a:xfrm>
              <a:off x="3056268" y="5943600"/>
              <a:ext cx="18338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R. P. Eng. Pvt. Ltd.</a:t>
              </a: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1752600" y="5715000"/>
            <a:ext cx="5638800" cy="1066800"/>
            <a:chOff x="1752600" y="5715000"/>
            <a:chExt cx="5638800" cy="1066800"/>
          </a:xfrm>
        </p:grpSpPr>
        <p:sp>
          <p:nvSpPr>
            <p:cNvPr id="37897" name="Rectangle 34"/>
            <p:cNvSpPr>
              <a:spLocks noChangeArrowheads="1"/>
            </p:cNvSpPr>
            <p:nvPr/>
          </p:nvSpPr>
          <p:spPr bwMode="auto">
            <a:xfrm>
              <a:off x="1752600" y="5791200"/>
              <a:ext cx="5638800" cy="9906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8" name="Rectangle 35"/>
            <p:cNvSpPr>
              <a:spLocks noChangeArrowheads="1"/>
            </p:cNvSpPr>
            <p:nvPr/>
          </p:nvSpPr>
          <p:spPr bwMode="auto">
            <a:xfrm>
              <a:off x="1913203" y="6096000"/>
              <a:ext cx="990600" cy="6096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9" name="TextBox 36"/>
            <p:cNvSpPr txBox="1">
              <a:spLocks noChangeArrowheads="1"/>
            </p:cNvSpPr>
            <p:nvPr/>
          </p:nvSpPr>
          <p:spPr bwMode="auto">
            <a:xfrm>
              <a:off x="1752600" y="5715000"/>
              <a:ext cx="12843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Bangladesh</a:t>
              </a:r>
            </a:p>
          </p:txBody>
        </p:sp>
        <p:sp>
          <p:nvSpPr>
            <p:cNvPr id="37900" name="TextBox 37"/>
            <p:cNvSpPr txBox="1">
              <a:spLocks noChangeArrowheads="1"/>
            </p:cNvSpPr>
            <p:nvPr/>
          </p:nvSpPr>
          <p:spPr bwMode="auto">
            <a:xfrm>
              <a:off x="3056268" y="6096000"/>
              <a:ext cx="18730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Dorsch consultant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5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6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65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65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8"/>
          <p:cNvGrpSpPr>
            <a:grpSpLocks/>
          </p:cNvGrpSpPr>
          <p:nvPr/>
        </p:nvGrpSpPr>
        <p:grpSpPr bwMode="auto">
          <a:xfrm>
            <a:off x="1676400" y="152400"/>
            <a:ext cx="5867400" cy="6553200"/>
            <a:chOff x="528" y="0"/>
            <a:chExt cx="3984" cy="4320"/>
          </a:xfrm>
        </p:grpSpPr>
        <p:pic>
          <p:nvPicPr>
            <p:cNvPr id="38915" name="Picture 7" descr="photo_frame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0"/>
              <a:ext cx="3984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16" name="Picture 5" descr="sc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8" y="192"/>
              <a:ext cx="3484" cy="3936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447800" y="990600"/>
            <a:ext cx="7086600" cy="759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0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Company PF No		: MH – 90525 </a:t>
            </a:r>
            <a:endParaRPr lang="en-US" sz="1500" b="1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Professional Tax No               	: 27130396946P</a:t>
            </a:r>
            <a:endParaRPr lang="en-US" sz="1500" b="1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Pan no. (income tax)              	: AAACI1947B dated 05/02/1991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Service tax no            	: AAACI1947BST001 w.e.f. 10.12.2004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T. A. N. no		                  : MUMI04821F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Central Excise Reg. no	: AAACI1947BXM001 w.e.f. 07/06/2005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VAT no			: 27130396946V w.e.f. 01/04/2006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CST no			: 27130396946C w.e.f. 01/04/2006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I.E.C. no			: 0399023879 dated 06/09/2004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NSIC Registration No.	:NSIC/MUM-AD/GP/RS/I-09/MH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Electrical License No.	:27462 DATED 16.07.2012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b="1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NSIC-ONICRA  Rating	:SE-2A From Date 26.07.2012</a:t>
            </a: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500" b="1">
              <a:solidFill>
                <a:srgbClr val="00009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4347" name="WordArt 11"/>
          <p:cNvSpPr>
            <a:spLocks noChangeArrowheads="1" noChangeShapeType="1" noTextEdit="1"/>
          </p:cNvSpPr>
          <p:nvPr/>
        </p:nvSpPr>
        <p:spPr bwMode="auto">
          <a:xfrm>
            <a:off x="914400" y="876300"/>
            <a:ext cx="38100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sz="3600" u="sng" kern="10" dirty="0">
                <a:ln w="9525">
                  <a:solidFill>
                    <a:srgbClr val="00004C"/>
                  </a:solidFill>
                  <a:miter lim="800000"/>
                  <a:headEnd/>
                  <a:tailEnd/>
                </a:ln>
                <a:solidFill>
                  <a:srgbClr val="00004C"/>
                </a:solidFill>
                <a:latin typeface="Arial Black"/>
              </a:rPr>
              <a:t>Registrations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3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3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3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3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3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en-US" sz="89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ivaji01" pitchFamily="2" charset="0"/>
              </a:rPr>
              <a:t>“]</a:t>
            </a:r>
            <a:r>
              <a:rPr lang="en-US" sz="8900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ivaji01" pitchFamily="2" charset="0"/>
              </a:rPr>
              <a:t>VaogaEaI</a:t>
            </a:r>
            <a:r>
              <a:rPr lang="en-US" sz="89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ivaji01" pitchFamily="2" charset="0"/>
                <a:cs typeface="Arial" pitchFamily="34" charset="0"/>
              </a:rPr>
              <a:t>”</a:t>
            </a:r>
            <a:endParaRPr lang="en-US" sz="89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ivaji01" pitchFamily="2" charset="0"/>
              <a:cs typeface="Arial" pitchFamily="34" charset="0"/>
            </a:endParaRP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9940" name="Picture 4" descr="IMG_04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8750"/>
            <a:ext cx="83820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WordArt 4"/>
          <p:cNvSpPr>
            <a:spLocks noChangeArrowheads="1" noChangeShapeType="1" noTextEdit="1"/>
          </p:cNvSpPr>
          <p:nvPr/>
        </p:nvSpPr>
        <p:spPr bwMode="auto">
          <a:xfrm>
            <a:off x="2438400" y="2590800"/>
            <a:ext cx="41148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miter lim="800000"/>
                  <a:headEnd/>
                  <a:tailEnd/>
                </a:ln>
                <a:solidFill>
                  <a:srgbClr val="6633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Thank You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10400" y="3886200"/>
            <a:ext cx="1752600" cy="1447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19500" y="457200"/>
            <a:ext cx="1752600" cy="14478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3886200"/>
            <a:ext cx="1752600" cy="14478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10400" y="457200"/>
            <a:ext cx="1752600" cy="14478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19500" y="3886200"/>
            <a:ext cx="1752600" cy="14478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7200" y="457200"/>
            <a:ext cx="1752600" cy="14478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04800" y="5791200"/>
            <a:ext cx="8458200" cy="923925"/>
            <a:chOff x="304800" y="5857875"/>
            <a:chExt cx="8458200" cy="923925"/>
          </a:xfrm>
        </p:grpSpPr>
        <p:sp>
          <p:nvSpPr>
            <p:cNvPr id="40970" name="Rectangle 54"/>
            <p:cNvSpPr>
              <a:spLocks noChangeArrowheads="1"/>
            </p:cNvSpPr>
            <p:nvPr/>
          </p:nvSpPr>
          <p:spPr bwMode="auto">
            <a:xfrm>
              <a:off x="304800" y="5857875"/>
              <a:ext cx="8458200" cy="923925"/>
            </a:xfrm>
            <a:prstGeom prst="rect">
              <a:avLst/>
            </a:prstGeom>
            <a:noFill/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latin typeface="Calibri" pitchFamily="34" charset="0"/>
                </a:rPr>
                <a:t>E-mail: - </a:t>
              </a:r>
              <a:r>
                <a:rPr lang="en-US" b="1" dirty="0" err="1">
                  <a:latin typeface="Calibri" pitchFamily="34" charset="0"/>
                </a:rPr>
                <a:t>fsoias@gmail.com</a:t>
              </a:r>
              <a:endParaRPr lang="en-US" b="1" dirty="0">
                <a:latin typeface="Calibri" pitchFamily="34" charset="0"/>
              </a:endParaRPr>
            </a:p>
            <a:p>
              <a:r>
                <a:rPr lang="en-US" b="1" dirty="0">
                  <a:latin typeface="Calibri" pitchFamily="34" charset="0"/>
                </a:rPr>
                <a:t>Phone: +91-22-29275926, 29275928</a:t>
              </a:r>
            </a:p>
            <a:p>
              <a:r>
                <a:rPr lang="en-US" b="1" dirty="0">
                  <a:latin typeface="Calibri" pitchFamily="34" charset="0"/>
                </a:rPr>
                <a:t>Fax: +91-22-29275925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467600" y="5934075"/>
              <a:ext cx="1219200" cy="762000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2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6"/>
          <p:cNvGrpSpPr>
            <a:grpSpLocks/>
          </p:cNvGrpSpPr>
          <p:nvPr/>
        </p:nvGrpSpPr>
        <p:grpSpPr bwMode="auto">
          <a:xfrm>
            <a:off x="76200" y="152400"/>
            <a:ext cx="8991600" cy="6553200"/>
            <a:chOff x="76200" y="152400"/>
            <a:chExt cx="8991600" cy="6553200"/>
          </a:xfrm>
        </p:grpSpPr>
        <p:cxnSp>
          <p:nvCxnSpPr>
            <p:cNvPr id="16388" name="_s2052"/>
            <p:cNvCxnSpPr>
              <a:cxnSpLocks noChangeShapeType="1"/>
            </p:cNvCxnSpPr>
            <p:nvPr/>
          </p:nvCxnSpPr>
          <p:spPr bwMode="auto">
            <a:xfrm rot="10800000">
              <a:off x="5715000" y="5791200"/>
              <a:ext cx="2468563" cy="381000"/>
            </a:xfrm>
            <a:prstGeom prst="bentConnector3">
              <a:avLst>
                <a:gd name="adj1" fmla="val 463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89" name="_s2053"/>
            <p:cNvCxnSpPr>
              <a:cxnSpLocks noChangeShapeType="1"/>
              <a:stCxn id="16409" idx="0"/>
              <a:endCxn id="16405" idx="2"/>
            </p:cNvCxnSpPr>
            <p:nvPr/>
          </p:nvCxnSpPr>
          <p:spPr bwMode="auto">
            <a:xfrm rot="16200000" flipV="1">
              <a:off x="4845845" y="5272882"/>
              <a:ext cx="714375" cy="1084262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0" name="_s2054"/>
            <p:cNvCxnSpPr>
              <a:cxnSpLocks noChangeShapeType="1"/>
              <a:stCxn id="16408" idx="0"/>
              <a:endCxn id="16405" idx="2"/>
            </p:cNvCxnSpPr>
            <p:nvPr/>
          </p:nvCxnSpPr>
          <p:spPr bwMode="auto">
            <a:xfrm rot="5400000" flipH="1" flipV="1">
              <a:off x="3649663" y="5160963"/>
              <a:ext cx="714375" cy="1308101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1" name="_s2055"/>
            <p:cNvCxnSpPr>
              <a:cxnSpLocks noChangeShapeType="1"/>
              <a:stCxn id="16407" idx="1"/>
              <a:endCxn id="16405" idx="2"/>
            </p:cNvCxnSpPr>
            <p:nvPr/>
          </p:nvCxnSpPr>
          <p:spPr bwMode="auto">
            <a:xfrm rot="10800000" flipH="1">
              <a:off x="152400" y="5457825"/>
              <a:ext cx="4508500" cy="981075"/>
            </a:xfrm>
            <a:prstGeom prst="bentConnector4">
              <a:avLst>
                <a:gd name="adj1" fmla="val -2537"/>
                <a:gd name="adj2" fmla="val 6359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2" name="_s2056"/>
            <p:cNvCxnSpPr>
              <a:cxnSpLocks noChangeShapeType="1"/>
              <a:stCxn id="16406" idx="1"/>
              <a:endCxn id="6163" idx="2"/>
            </p:cNvCxnSpPr>
            <p:nvPr/>
          </p:nvCxnSpPr>
          <p:spPr bwMode="auto">
            <a:xfrm rot="10800000" flipH="1">
              <a:off x="6858000" y="2362200"/>
              <a:ext cx="978694" cy="1752600"/>
            </a:xfrm>
            <a:prstGeom prst="bentConnector4">
              <a:avLst>
                <a:gd name="adj1" fmla="val -23356"/>
                <a:gd name="adj2" fmla="val 9565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3" name="_s2057"/>
            <p:cNvCxnSpPr>
              <a:cxnSpLocks noChangeShapeType="1"/>
              <a:stCxn id="16405" idx="0"/>
              <a:endCxn id="6162" idx="2"/>
            </p:cNvCxnSpPr>
            <p:nvPr/>
          </p:nvCxnSpPr>
          <p:spPr bwMode="auto">
            <a:xfrm rot="-5400000">
              <a:off x="5005388" y="3240088"/>
              <a:ext cx="225425" cy="91440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4" name="_s2058"/>
            <p:cNvCxnSpPr>
              <a:cxnSpLocks noChangeShapeType="1"/>
              <a:stCxn id="16404" idx="0"/>
              <a:endCxn id="6161" idx="2"/>
            </p:cNvCxnSpPr>
            <p:nvPr/>
          </p:nvCxnSpPr>
          <p:spPr bwMode="auto">
            <a:xfrm rot="5400000" flipH="1" flipV="1">
              <a:off x="2580482" y="3056732"/>
              <a:ext cx="228599" cy="133508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5" name="_s2059"/>
            <p:cNvCxnSpPr>
              <a:cxnSpLocks noChangeShapeType="1"/>
              <a:stCxn id="6163" idx="0"/>
            </p:cNvCxnSpPr>
            <p:nvPr/>
          </p:nvCxnSpPr>
          <p:spPr bwMode="auto">
            <a:xfrm rot="16200000" flipV="1">
              <a:off x="6280150" y="-36513"/>
              <a:ext cx="835025" cy="22780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6" name="_s2060"/>
            <p:cNvCxnSpPr>
              <a:cxnSpLocks noChangeShapeType="1"/>
              <a:stCxn id="6162" idx="0"/>
              <a:endCxn id="16399" idx="2"/>
            </p:cNvCxnSpPr>
            <p:nvPr/>
          </p:nvCxnSpPr>
          <p:spPr bwMode="auto">
            <a:xfrm rot="5400000" flipH="1">
              <a:off x="4438650" y="1606550"/>
              <a:ext cx="1270000" cy="1003300"/>
            </a:xfrm>
            <a:prstGeom prst="bentConnector3">
              <a:avLst>
                <a:gd name="adj1" fmla="val 9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7" name="_s2061"/>
            <p:cNvCxnSpPr>
              <a:cxnSpLocks noChangeShapeType="1"/>
              <a:stCxn id="6161" idx="0"/>
              <a:endCxn id="16399" idx="2"/>
            </p:cNvCxnSpPr>
            <p:nvPr/>
          </p:nvCxnSpPr>
          <p:spPr bwMode="auto">
            <a:xfrm rot="-5400000">
              <a:off x="3319463" y="1516063"/>
              <a:ext cx="1295400" cy="1209675"/>
            </a:xfrm>
            <a:prstGeom prst="bentConnector3">
              <a:avLst>
                <a:gd name="adj1" fmla="val 882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6398" name="_s2062"/>
            <p:cNvCxnSpPr>
              <a:cxnSpLocks noChangeShapeType="1"/>
              <a:stCxn id="6160" idx="0"/>
              <a:endCxn id="16399" idx="2"/>
            </p:cNvCxnSpPr>
            <p:nvPr/>
          </p:nvCxnSpPr>
          <p:spPr bwMode="auto">
            <a:xfrm rot="-5400000">
              <a:off x="2178050" y="374650"/>
              <a:ext cx="1295400" cy="3492500"/>
            </a:xfrm>
            <a:prstGeom prst="bentConnector3">
              <a:avLst>
                <a:gd name="adj1" fmla="val 882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sp>
          <p:nvSpPr>
            <p:cNvPr id="16399" name="_s2063"/>
            <p:cNvSpPr>
              <a:spLocks noChangeArrowheads="1"/>
            </p:cNvSpPr>
            <p:nvPr/>
          </p:nvSpPr>
          <p:spPr bwMode="auto">
            <a:xfrm>
              <a:off x="3579813" y="152400"/>
              <a:ext cx="1982788" cy="132080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/>
              <a:r>
                <a:rPr lang="en-US" sz="1700" b="1" u="sng">
                  <a:latin typeface="Times New Roman" pitchFamily="18" charset="0"/>
                </a:rPr>
                <a:t>Directors</a:t>
              </a: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H.S. Patwardhan</a:t>
              </a: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V.L. Joshi</a:t>
              </a:r>
            </a:p>
            <a:p>
              <a:pPr algn="ctr" eaLnBrk="1" hangingPunct="1"/>
              <a:endParaRPr lang="en-US" sz="1700">
                <a:latin typeface="Times New Roman" pitchFamily="18" charset="0"/>
              </a:endParaRPr>
            </a:p>
          </p:txBody>
        </p:sp>
        <p:sp>
          <p:nvSpPr>
            <p:cNvPr id="6160" name="_s2064"/>
            <p:cNvSpPr>
              <a:spLocks noChangeArrowheads="1"/>
            </p:cNvSpPr>
            <p:nvPr/>
          </p:nvSpPr>
          <p:spPr bwMode="auto">
            <a:xfrm>
              <a:off x="76200" y="2768600"/>
              <a:ext cx="2006600" cy="8413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>
                <a:defRPr/>
              </a:pPr>
              <a:r>
                <a:rPr lang="en-US" sz="1700" b="1" u="sng" dirty="0">
                  <a:latin typeface="Times New Roman" pitchFamily="18" charset="0"/>
                </a:rPr>
                <a:t>Material Manager</a:t>
              </a:r>
            </a:p>
            <a:p>
              <a:pPr algn="ctr" eaLnBrk="1" hangingPunct="1">
                <a:defRPr/>
              </a:pPr>
              <a:endParaRPr lang="en-US" sz="1000" dirty="0">
                <a:latin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en-US" sz="1700" dirty="0">
                  <a:latin typeface="Times New Roman" pitchFamily="18" charset="0"/>
                </a:rPr>
                <a:t>Mr. Prashant</a:t>
              </a:r>
            </a:p>
          </p:txBody>
        </p:sp>
        <p:sp>
          <p:nvSpPr>
            <p:cNvPr id="6161" name="_s2065"/>
            <p:cNvSpPr>
              <a:spLocks noChangeArrowheads="1"/>
            </p:cNvSpPr>
            <p:nvPr/>
          </p:nvSpPr>
          <p:spPr bwMode="auto">
            <a:xfrm>
              <a:off x="2359025" y="2768600"/>
              <a:ext cx="2006600" cy="8413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>
                <a:defRPr/>
              </a:pPr>
              <a:r>
                <a:rPr lang="en-US" sz="1700" b="1" u="sng">
                  <a:latin typeface="Times New Roman" pitchFamily="18" charset="0"/>
                </a:rPr>
                <a:t>PLC/SCADA/DCS</a:t>
              </a:r>
            </a:p>
            <a:p>
              <a:pPr algn="ctr" eaLnBrk="1" hangingPunct="1">
                <a:defRPr/>
              </a:pPr>
              <a:r>
                <a:rPr lang="en-US" sz="1700" b="1" u="sng">
                  <a:latin typeface="Times New Roman" pitchFamily="18" charset="0"/>
                </a:rPr>
                <a:t>Manager</a:t>
              </a:r>
              <a:endParaRPr lang="en-US" sz="1000" b="1">
                <a:latin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en-US" sz="1700">
                  <a:latin typeface="Times New Roman" pitchFamily="18" charset="0"/>
                </a:rPr>
                <a:t>Ms Manasee</a:t>
              </a:r>
            </a:p>
          </p:txBody>
        </p:sp>
        <p:sp>
          <p:nvSpPr>
            <p:cNvPr id="6162" name="_s2066"/>
            <p:cNvSpPr>
              <a:spLocks noChangeArrowheads="1"/>
            </p:cNvSpPr>
            <p:nvPr/>
          </p:nvSpPr>
          <p:spPr bwMode="auto">
            <a:xfrm>
              <a:off x="4572000" y="2743200"/>
              <a:ext cx="2006600" cy="8413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>
                <a:defRPr/>
              </a:pPr>
              <a:r>
                <a:rPr lang="en-US" sz="1600" b="1" u="sng">
                  <a:latin typeface="Times New Roman" pitchFamily="18" charset="0"/>
                </a:rPr>
                <a:t>Erection  Manager</a:t>
              </a:r>
            </a:p>
            <a:p>
              <a:pPr algn="ctr" eaLnBrk="1" hangingPunct="1">
                <a:defRPr/>
              </a:pPr>
              <a:endParaRPr lang="en-US" sz="1000">
                <a:latin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en-US" sz="1700">
                  <a:latin typeface="Times New Roman" pitchFamily="18" charset="0"/>
                </a:rPr>
                <a:t>Mr. T.B. Nair</a:t>
              </a:r>
            </a:p>
          </p:txBody>
        </p:sp>
        <p:sp>
          <p:nvSpPr>
            <p:cNvPr id="6163" name="_s2067"/>
            <p:cNvSpPr>
              <a:spLocks noChangeArrowheads="1"/>
            </p:cNvSpPr>
            <p:nvPr/>
          </p:nvSpPr>
          <p:spPr bwMode="auto">
            <a:xfrm>
              <a:off x="6834188" y="1520825"/>
              <a:ext cx="2005012" cy="841375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>
                <a:defRPr/>
              </a:pPr>
              <a:r>
                <a:rPr lang="en-US" sz="1700" b="1" u="sng" dirty="0">
                  <a:latin typeface="Times New Roman" pitchFamily="18" charset="0"/>
                </a:rPr>
                <a:t>Head </a:t>
              </a:r>
              <a:r>
                <a:rPr lang="en-US" sz="1700" b="1" u="sng" dirty="0" err="1">
                  <a:latin typeface="Times New Roman" pitchFamily="18" charset="0"/>
                </a:rPr>
                <a:t>Engg</a:t>
              </a:r>
              <a:r>
                <a:rPr lang="en-US" sz="1700" b="1" u="sng" dirty="0">
                  <a:latin typeface="Times New Roman" pitchFamily="18" charset="0"/>
                </a:rPr>
                <a:t>. Design</a:t>
              </a:r>
            </a:p>
            <a:p>
              <a:pPr algn="ctr" eaLnBrk="1" hangingPunct="1">
                <a:defRPr/>
              </a:pPr>
              <a:endParaRPr lang="en-US" sz="1000" dirty="0">
                <a:latin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lang="en-US" sz="1700" dirty="0">
                  <a:latin typeface="Times New Roman" pitchFamily="18" charset="0"/>
                </a:rPr>
                <a:t>Mr. R.R Save</a:t>
              </a:r>
            </a:p>
          </p:txBody>
        </p:sp>
        <p:sp>
          <p:nvSpPr>
            <p:cNvPr id="16404" name="_s2068"/>
            <p:cNvSpPr>
              <a:spLocks noChangeArrowheads="1"/>
            </p:cNvSpPr>
            <p:nvPr/>
          </p:nvSpPr>
          <p:spPr bwMode="auto">
            <a:xfrm>
              <a:off x="1079500" y="3838574"/>
              <a:ext cx="1895475" cy="1876426"/>
            </a:xfrm>
            <a:prstGeom prst="roundRect">
              <a:avLst>
                <a:gd name="adj" fmla="val 25759"/>
              </a:avLst>
            </a:prstGeom>
            <a:solidFill>
              <a:srgbClr val="DBB7C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algn="ctr" eaLnBrk="1" hangingPunct="1"/>
              <a:endParaRPr lang="en-US" sz="1700">
                <a:latin typeface="Times New Roman" pitchFamily="18" charset="0"/>
              </a:endParaRPr>
            </a:p>
            <a:p>
              <a:pPr algn="ctr" eaLnBrk="1" hangingPunct="1"/>
              <a:endParaRPr lang="en-US" sz="1700">
                <a:latin typeface="Times New Roman" pitchFamily="18" charset="0"/>
              </a:endParaRPr>
            </a:p>
            <a:p>
              <a:pPr algn="ctr" eaLnBrk="1" hangingPunct="1"/>
              <a:r>
                <a:rPr lang="en-US" sz="1700" b="1" u="sng">
                  <a:latin typeface="Times New Roman" pitchFamily="18" charset="0"/>
                </a:rPr>
                <a:t>PLC/SCADA</a:t>
              </a:r>
            </a:p>
            <a:p>
              <a:pPr algn="ctr" eaLnBrk="1" hangingPunct="1"/>
              <a:r>
                <a:rPr lang="en-US" sz="1700" b="1" u="sng">
                  <a:latin typeface="Times New Roman" pitchFamily="18" charset="0"/>
                </a:rPr>
                <a:t>Engineer/</a:t>
              </a:r>
            </a:p>
            <a:p>
              <a:pPr algn="ctr" eaLnBrk="1" hangingPunct="1"/>
              <a:r>
                <a:rPr lang="en-US" sz="1700" b="1" u="sng">
                  <a:latin typeface="Times New Roman" pitchFamily="18" charset="0"/>
                </a:rPr>
                <a:t>Desginer</a:t>
              </a:r>
              <a:endParaRPr lang="en-US" sz="1000">
                <a:latin typeface="Times New Roman" pitchFamily="18" charset="0"/>
              </a:endParaRP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Mr. Girish</a:t>
              </a: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Mr.Varun</a:t>
              </a: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Mr. Gaurish  </a:t>
              </a:r>
            </a:p>
            <a:p>
              <a:pPr algn="ctr" eaLnBrk="1" hangingPunct="1"/>
              <a:r>
                <a:rPr lang="en-US" sz="1700">
                  <a:latin typeface="Times New Roman" pitchFamily="18" charset="0"/>
                </a:rPr>
                <a:t>Mr. Vaibhav</a:t>
              </a:r>
            </a:p>
            <a:p>
              <a:pPr algn="ctr" eaLnBrk="1" hangingPunct="1"/>
              <a:endParaRPr lang="en-US" sz="1700">
                <a:latin typeface="Times New Roman" pitchFamily="18" charset="0"/>
              </a:endParaRPr>
            </a:p>
            <a:p>
              <a:pPr algn="ctr" eaLnBrk="1" hangingPunct="1"/>
              <a:endParaRPr lang="en-US" sz="1700">
                <a:latin typeface="Times New Roman" pitchFamily="18" charset="0"/>
              </a:endParaRPr>
            </a:p>
          </p:txBody>
        </p:sp>
        <p:sp>
          <p:nvSpPr>
            <p:cNvPr id="16405" name="_s2069"/>
            <p:cNvSpPr>
              <a:spLocks noChangeArrowheads="1"/>
            </p:cNvSpPr>
            <p:nvPr/>
          </p:nvSpPr>
          <p:spPr bwMode="auto">
            <a:xfrm>
              <a:off x="3640138" y="3810000"/>
              <a:ext cx="2041525" cy="1647825"/>
            </a:xfrm>
            <a:prstGeom prst="roundRect">
              <a:avLst>
                <a:gd name="adj" fmla="val 16667"/>
              </a:avLst>
            </a:prstGeom>
            <a:solidFill>
              <a:srgbClr val="DBB7C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7810" tIns="43905" rIns="87810" bIns="43905" anchor="ctr"/>
            <a:lstStyle/>
            <a:p>
              <a:pPr eaLnBrk="1" hangingPunct="1"/>
              <a:endParaRPr lang="en-US" sz="1700" b="1" u="sng" dirty="0">
                <a:latin typeface="Times New Roman" pitchFamily="18" charset="0"/>
              </a:endParaRPr>
            </a:p>
            <a:p>
              <a:pPr eaLnBrk="1" hangingPunct="1"/>
              <a:r>
                <a:rPr lang="en-US" sz="1700" b="1" u="sng" dirty="0">
                  <a:latin typeface="Times New Roman" pitchFamily="18" charset="0"/>
                </a:rPr>
                <a:t>Project Site </a:t>
              </a:r>
              <a:r>
                <a:rPr lang="en-US" sz="1700" b="1" u="sng" dirty="0" err="1">
                  <a:latin typeface="Times New Roman" pitchFamily="18" charset="0"/>
                </a:rPr>
                <a:t>Engr</a:t>
              </a:r>
              <a:endParaRPr lang="en-US" sz="1700" b="1" u="sng" dirty="0">
                <a:latin typeface="Times New Roman" pitchFamily="18" charset="0"/>
              </a:endParaRPr>
            </a:p>
            <a:p>
              <a:pPr eaLnBrk="1" hangingPunct="1"/>
              <a:r>
                <a:rPr lang="en-US" sz="1700" dirty="0" smtClean="0">
                  <a:latin typeface="Times New Roman" pitchFamily="18" charset="0"/>
                </a:rPr>
                <a:t>Mr</a:t>
              </a:r>
              <a:r>
                <a:rPr lang="en-US" sz="1700" dirty="0">
                  <a:latin typeface="Times New Roman" pitchFamily="18" charset="0"/>
                </a:rPr>
                <a:t>. </a:t>
              </a:r>
              <a:r>
                <a:rPr lang="en-US" sz="1700" dirty="0" err="1" smtClean="0">
                  <a:latin typeface="Times New Roman" pitchFamily="18" charset="0"/>
                </a:rPr>
                <a:t>Abhay</a:t>
              </a:r>
              <a:r>
                <a:rPr lang="en-US" sz="1700" dirty="0" smtClean="0">
                  <a:latin typeface="Times New Roman" pitchFamily="18" charset="0"/>
                </a:rPr>
                <a:t> Gupta</a:t>
              </a:r>
            </a:p>
            <a:p>
              <a:pPr eaLnBrk="1" hangingPunct="1"/>
              <a:r>
                <a:rPr lang="en-US" sz="1700" dirty="0" err="1" smtClean="0">
                  <a:latin typeface="Times New Roman" pitchFamily="18" charset="0"/>
                </a:rPr>
                <a:t>Mr.Vasant</a:t>
              </a:r>
              <a:r>
                <a:rPr lang="en-US" sz="1700" dirty="0" smtClean="0">
                  <a:latin typeface="Times New Roman" pitchFamily="18" charset="0"/>
                </a:rPr>
                <a:t> </a:t>
              </a:r>
              <a:r>
                <a:rPr lang="en-US" sz="1700" dirty="0" err="1" smtClean="0">
                  <a:latin typeface="Times New Roman" pitchFamily="18" charset="0"/>
                </a:rPr>
                <a:t>Salvi</a:t>
              </a:r>
              <a:endParaRPr lang="en-US" sz="1700" dirty="0">
                <a:latin typeface="Times New Roman" pitchFamily="18" charset="0"/>
              </a:endParaRPr>
            </a:p>
            <a:p>
              <a:pPr eaLnBrk="1" hangingPunct="1"/>
              <a:r>
                <a:rPr lang="en-US" sz="1700" dirty="0">
                  <a:latin typeface="Times New Roman" pitchFamily="18" charset="0"/>
                </a:rPr>
                <a:t>Mr. </a:t>
              </a:r>
              <a:r>
                <a:rPr lang="en-US" sz="1700" dirty="0" err="1">
                  <a:latin typeface="Times New Roman" pitchFamily="18" charset="0"/>
                </a:rPr>
                <a:t>Shriram</a:t>
              </a:r>
              <a:endParaRPr lang="en-US" sz="1700" dirty="0">
                <a:latin typeface="Times New Roman" pitchFamily="18" charset="0"/>
              </a:endParaRPr>
            </a:p>
            <a:p>
              <a:pPr eaLnBrk="1" hangingPunct="1"/>
              <a:r>
                <a:rPr lang="en-US" sz="1700" dirty="0">
                  <a:latin typeface="Times New Roman" pitchFamily="18" charset="0"/>
                </a:rPr>
                <a:t>Mr. </a:t>
              </a:r>
              <a:r>
                <a:rPr lang="en-US" sz="1700" dirty="0" err="1">
                  <a:latin typeface="Times New Roman" pitchFamily="18" charset="0"/>
                </a:rPr>
                <a:t>Sushant</a:t>
              </a:r>
              <a:endParaRPr lang="en-US" sz="1700" dirty="0">
                <a:latin typeface="Times New Roman" pitchFamily="18" charset="0"/>
              </a:endParaRPr>
            </a:p>
            <a:p>
              <a:pPr eaLnBrk="1" hangingPunct="1"/>
              <a:r>
                <a:rPr lang="en-US" sz="1700" dirty="0">
                  <a:latin typeface="Times New Roman" pitchFamily="18" charset="0"/>
                </a:rPr>
                <a:t>Mr. </a:t>
              </a:r>
              <a:r>
                <a:rPr lang="en-US" sz="1700" dirty="0" err="1">
                  <a:latin typeface="Times New Roman" pitchFamily="18" charset="0"/>
                </a:rPr>
                <a:t>Sandeep</a:t>
              </a:r>
              <a:endParaRPr lang="en-US" sz="1700" dirty="0">
                <a:latin typeface="Times New Roman" pitchFamily="18" charset="0"/>
              </a:endParaRPr>
            </a:p>
            <a:p>
              <a:pPr eaLnBrk="1" hangingPunct="1"/>
              <a:endParaRPr lang="en-US" sz="1700" dirty="0">
                <a:latin typeface="Times New Roman" pitchFamily="18" charset="0"/>
              </a:endParaRPr>
            </a:p>
          </p:txBody>
        </p:sp>
        <p:sp>
          <p:nvSpPr>
            <p:cNvPr id="16406" name="_s2070"/>
            <p:cNvSpPr>
              <a:spLocks noChangeArrowheads="1"/>
            </p:cNvSpPr>
            <p:nvPr/>
          </p:nvSpPr>
          <p:spPr bwMode="auto">
            <a:xfrm>
              <a:off x="6858000" y="2514600"/>
              <a:ext cx="2209800" cy="3200400"/>
            </a:xfrm>
            <a:prstGeom prst="roundRect">
              <a:avLst>
                <a:gd name="adj" fmla="val 16667"/>
              </a:avLst>
            </a:prstGeom>
            <a:solidFill>
              <a:srgbClr val="DBB7C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700"/>
            </a:p>
            <a:p>
              <a:endParaRPr lang="en-US" sz="1700"/>
            </a:p>
            <a:p>
              <a:r>
                <a:rPr lang="en-US" sz="1700" b="1" u="sng">
                  <a:latin typeface="Times New Roman" pitchFamily="18" charset="0"/>
                </a:rPr>
                <a:t>Engr &amp; Designer</a:t>
              </a:r>
            </a:p>
            <a:p>
              <a:endParaRPr lang="en-US" sz="1000">
                <a:latin typeface="Times New Roman" pitchFamily="18" charset="0"/>
              </a:endParaRPr>
            </a:p>
            <a:p>
              <a:r>
                <a:rPr lang="en-US" sz="1700">
                  <a:latin typeface="Times New Roman" pitchFamily="18" charset="0"/>
                </a:rPr>
                <a:t>Mr. Harish</a:t>
              </a:r>
            </a:p>
            <a:p>
              <a:r>
                <a:rPr lang="en-US" sz="1700">
                  <a:latin typeface="Times New Roman" pitchFamily="18" charset="0"/>
                </a:rPr>
                <a:t>Mr. Manik</a:t>
              </a:r>
            </a:p>
            <a:p>
              <a:r>
                <a:rPr lang="en-US" sz="1700">
                  <a:latin typeface="Times New Roman" pitchFamily="18" charset="0"/>
                </a:rPr>
                <a:t>Mr. Vijay</a:t>
              </a:r>
            </a:p>
            <a:p>
              <a:r>
                <a:rPr lang="en-US" sz="1700">
                  <a:latin typeface="Times New Roman" pitchFamily="18" charset="0"/>
                </a:rPr>
                <a:t>Mr. Varun</a:t>
              </a:r>
            </a:p>
            <a:p>
              <a:r>
                <a:rPr lang="en-US" sz="1700">
                  <a:latin typeface="Times New Roman" pitchFamily="18" charset="0"/>
                </a:rPr>
                <a:t>Mrs. Sujata</a:t>
              </a:r>
              <a:endParaRPr lang="en-US" sz="1000">
                <a:latin typeface="Times New Roman" pitchFamily="18" charset="0"/>
              </a:endParaRPr>
            </a:p>
            <a:p>
              <a:r>
                <a:rPr lang="en-US" sz="1700" b="1" u="sng">
                  <a:latin typeface="Times New Roman" pitchFamily="18" charset="0"/>
                </a:rPr>
                <a:t>CAD Draftsmen</a:t>
              </a:r>
            </a:p>
            <a:p>
              <a:endParaRPr lang="en-US" sz="1000" b="1" u="sng">
                <a:latin typeface="Times New Roman" pitchFamily="18" charset="0"/>
              </a:endParaRPr>
            </a:p>
            <a:p>
              <a:r>
                <a:rPr lang="en-US" sz="1700">
                  <a:latin typeface="Times New Roman" pitchFamily="18" charset="0"/>
                </a:rPr>
                <a:t>Mrs. Aruna</a:t>
              </a:r>
            </a:p>
            <a:p>
              <a:r>
                <a:rPr lang="en-US" sz="1700">
                  <a:latin typeface="Times New Roman" pitchFamily="18" charset="0"/>
                </a:rPr>
                <a:t>Ms  Prachi</a:t>
              </a:r>
            </a:p>
            <a:p>
              <a:r>
                <a:rPr lang="en-US" sz="1700">
                  <a:latin typeface="Times New Roman" pitchFamily="18" charset="0"/>
                </a:rPr>
                <a:t>Mr. Prashant</a:t>
              </a:r>
            </a:p>
            <a:p>
              <a:r>
                <a:rPr lang="en-US" sz="1700">
                  <a:latin typeface="Times New Roman" pitchFamily="18" charset="0"/>
                </a:rPr>
                <a:t>Mr. Rakesh</a:t>
              </a:r>
            </a:p>
            <a:p>
              <a:endParaRPr lang="en-US" sz="1700"/>
            </a:p>
            <a:p>
              <a:endParaRPr lang="en-US" sz="1700"/>
            </a:p>
          </p:txBody>
        </p:sp>
        <p:sp>
          <p:nvSpPr>
            <p:cNvPr id="16407" name="_s2071"/>
            <p:cNvSpPr>
              <a:spLocks noChangeArrowheads="1"/>
            </p:cNvSpPr>
            <p:nvPr/>
          </p:nvSpPr>
          <p:spPr bwMode="auto">
            <a:xfrm>
              <a:off x="152400" y="6172200"/>
              <a:ext cx="2041525" cy="533400"/>
            </a:xfrm>
            <a:prstGeom prst="roundRect">
              <a:avLst>
                <a:gd name="adj" fmla="val 16667"/>
              </a:avLst>
            </a:prstGeom>
            <a:solidFill>
              <a:srgbClr val="B6DF8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 b="1" u="sng" dirty="0"/>
                <a:t>Electricians</a:t>
              </a:r>
            </a:p>
            <a:p>
              <a:pPr algn="ctr"/>
              <a:r>
                <a:rPr lang="en-US" sz="1000" dirty="0" smtClean="0"/>
                <a:t>30 </a:t>
              </a:r>
              <a:r>
                <a:rPr lang="en-US" sz="1000" dirty="0" err="1"/>
                <a:t>Nos</a:t>
              </a:r>
              <a:endParaRPr lang="en-US" sz="1000" dirty="0"/>
            </a:p>
            <a:p>
              <a:pPr algn="ctr"/>
              <a:r>
                <a:rPr lang="en-US" sz="1000" dirty="0"/>
                <a:t>Exp 2-10 years</a:t>
              </a:r>
            </a:p>
          </p:txBody>
        </p:sp>
        <p:sp>
          <p:nvSpPr>
            <p:cNvPr id="16408" name="_s2072"/>
            <p:cNvSpPr>
              <a:spLocks noChangeArrowheads="1"/>
            </p:cNvSpPr>
            <p:nvPr/>
          </p:nvSpPr>
          <p:spPr bwMode="auto">
            <a:xfrm>
              <a:off x="2438400" y="6172200"/>
              <a:ext cx="1828800" cy="533400"/>
            </a:xfrm>
            <a:prstGeom prst="roundRect">
              <a:avLst>
                <a:gd name="adj" fmla="val 16667"/>
              </a:avLst>
            </a:prstGeom>
            <a:solidFill>
              <a:srgbClr val="B6DF8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dirty="0"/>
            </a:p>
            <a:p>
              <a:pPr algn="ctr"/>
              <a:r>
                <a:rPr lang="en-US" sz="1000" b="1" u="sng" dirty="0"/>
                <a:t>Fitters</a:t>
              </a:r>
            </a:p>
            <a:p>
              <a:pPr algn="ctr"/>
              <a:r>
                <a:rPr lang="en-US" sz="1000" dirty="0" smtClean="0"/>
                <a:t>30 </a:t>
              </a:r>
              <a:r>
                <a:rPr lang="en-US" sz="1000" dirty="0" err="1"/>
                <a:t>Nos</a:t>
              </a:r>
              <a:endParaRPr lang="en-US" sz="1000" dirty="0"/>
            </a:p>
            <a:p>
              <a:pPr algn="ctr"/>
              <a:r>
                <a:rPr lang="en-US" sz="1000" dirty="0"/>
                <a:t>Exp. 4-10 years</a:t>
              </a:r>
            </a:p>
            <a:p>
              <a:pPr algn="ctr"/>
              <a:endParaRPr lang="en-US" sz="1700" dirty="0"/>
            </a:p>
          </p:txBody>
        </p:sp>
        <p:sp>
          <p:nvSpPr>
            <p:cNvPr id="16409" name="_s2073"/>
            <p:cNvSpPr>
              <a:spLocks noChangeArrowheads="1"/>
            </p:cNvSpPr>
            <p:nvPr/>
          </p:nvSpPr>
          <p:spPr bwMode="auto">
            <a:xfrm>
              <a:off x="4724400" y="6172200"/>
              <a:ext cx="2041525" cy="533400"/>
            </a:xfrm>
            <a:prstGeom prst="roundRect">
              <a:avLst>
                <a:gd name="adj" fmla="val 16667"/>
              </a:avLst>
            </a:prstGeom>
            <a:solidFill>
              <a:srgbClr val="B6DF8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 b="1" u="sng"/>
                <a:t>Welders</a:t>
              </a:r>
            </a:p>
            <a:p>
              <a:pPr algn="ctr"/>
              <a:r>
                <a:rPr lang="en-US" sz="1000"/>
                <a:t>6 Nos</a:t>
              </a:r>
            </a:p>
            <a:p>
              <a:pPr algn="ctr"/>
              <a:r>
                <a:rPr lang="en-US" sz="1000"/>
                <a:t>Exp 2-8 years</a:t>
              </a:r>
            </a:p>
          </p:txBody>
        </p:sp>
        <p:sp>
          <p:nvSpPr>
            <p:cNvPr id="16410" name="_s2074"/>
            <p:cNvSpPr>
              <a:spLocks noChangeArrowheads="1"/>
            </p:cNvSpPr>
            <p:nvPr/>
          </p:nvSpPr>
          <p:spPr bwMode="auto">
            <a:xfrm>
              <a:off x="6858000" y="6172200"/>
              <a:ext cx="2041525" cy="533400"/>
            </a:xfrm>
            <a:prstGeom prst="roundRect">
              <a:avLst>
                <a:gd name="adj" fmla="val 16667"/>
              </a:avLst>
            </a:prstGeom>
            <a:solidFill>
              <a:srgbClr val="B6DF8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 b="1" u="sng"/>
                <a:t>Instrument  Technician</a:t>
              </a:r>
            </a:p>
            <a:p>
              <a:pPr algn="ctr"/>
              <a:r>
                <a:rPr lang="en-US" sz="1000"/>
                <a:t>6 Nos</a:t>
              </a:r>
            </a:p>
            <a:p>
              <a:pPr algn="ctr"/>
              <a:r>
                <a:rPr lang="en-US" sz="1000"/>
                <a:t>Exp 2-8 years</a:t>
              </a:r>
            </a:p>
          </p:txBody>
        </p: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" y="685800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u="sng"/>
              <a:t>Organization Chart</a:t>
            </a:r>
          </a:p>
        </p:txBody>
      </p:sp>
    </p:spTree>
  </p:cSld>
  <p:clrMapOvr>
    <a:masterClrMapping/>
  </p:clrMapOvr>
  <p:transition advTm="20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838200" y="273050"/>
            <a:ext cx="74676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600" b="1" u="sng">
                <a:latin typeface="Calibri" pitchFamily="34" charset="0"/>
              </a:rPr>
              <a:t>PIPELINE PROJECTS (LPG &amp; NATURAL GAS)</a:t>
            </a:r>
            <a:endParaRPr lang="en-US" sz="2600"/>
          </a:p>
        </p:txBody>
      </p:sp>
      <p:graphicFrame>
        <p:nvGraphicFramePr>
          <p:cNvPr id="7213" name="Group 45"/>
          <p:cNvGraphicFramePr>
            <a:graphicFrameLocks noGrp="1"/>
          </p:cNvGraphicFramePr>
          <p:nvPr/>
        </p:nvGraphicFramePr>
        <p:xfrm>
          <a:off x="304800" y="762000"/>
          <a:ext cx="8305801" cy="5316726"/>
        </p:xfrm>
        <a:graphic>
          <a:graphicData uri="http://schemas.openxmlformats.org/drawingml/2006/table">
            <a:tbl>
              <a:tblPr/>
              <a:tblGrid>
                <a:gridCol w="626853"/>
                <a:gridCol w="6817025"/>
                <a:gridCol w="861923"/>
              </a:tblGrid>
              <a:tr h="7081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91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LPG pipeline to HPCL bottling plant Rajahmundry-E &amp; I System,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 ( Engineering and Turnkey Contract)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158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Dahej-Uran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Natural Gas pipeline DUPL Spread – III (Turnkey Basis  Instrumentation Package involving 8 PLC Based Local Stations with HMI interface 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0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Bakhrabad-Siddhirganj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pipeline project, Bangladesh (Project management consultancy – Instrumentation, PLC and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PAGUTHAN-NTPC JHANORE pipeline project 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0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Dhanora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TAP off IOCL pipeline project for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Gujrat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state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Petronet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Ltd. 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GSPL Cairn Mora gas pipeline project(Project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24800" y="3352800"/>
            <a:ext cx="533400" cy="457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924800" y="4724400"/>
            <a:ext cx="533400" cy="609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924800" y="1752600"/>
            <a:ext cx="457200" cy="609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7" grpId="0" animBg="1"/>
      <p:bldP spid="1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b="1" u="sng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838200" y="273050"/>
            <a:ext cx="74676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600" b="1" u="sng">
                <a:latin typeface="Calibri" pitchFamily="34" charset="0"/>
              </a:rPr>
              <a:t>PIPELINE PROJECTS (LPG &amp; NATURAL GAS)</a:t>
            </a:r>
            <a:endParaRPr lang="en-US" sz="2600"/>
          </a:p>
        </p:txBody>
      </p:sp>
      <p:graphicFrame>
        <p:nvGraphicFramePr>
          <p:cNvPr id="7213" name="Group 45"/>
          <p:cNvGraphicFramePr>
            <a:graphicFrameLocks noGrp="1"/>
          </p:cNvGraphicFramePr>
          <p:nvPr/>
        </p:nvGraphicFramePr>
        <p:xfrm>
          <a:off x="304800" y="990600"/>
          <a:ext cx="8305801" cy="2141012"/>
        </p:xfrm>
        <a:graphic>
          <a:graphicData uri="http://schemas.openxmlformats.org/drawingml/2006/table">
            <a:tbl>
              <a:tblPr/>
              <a:tblGrid>
                <a:gridCol w="626853"/>
                <a:gridCol w="6817025"/>
                <a:gridCol w="861923"/>
              </a:tblGrid>
              <a:tr h="7081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IOCL Lube oil Pipeline IOCL-IOBL, Trombay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(SCADA System-Turnkey Project)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Kalol-Mehesana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Natural Gas Pipeline project 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24800" y="2438400"/>
            <a:ext cx="5334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848600" y="1752600"/>
            <a:ext cx="685800" cy="533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0" y="3276600"/>
          <a:ext cx="9144000" cy="1981200"/>
        </p:xfrm>
        <a:graphic>
          <a:graphicData uri="http://schemas.openxmlformats.org/presentationml/2006/ole">
            <p:oleObj spid="_x0000_s2050" name="Photo Editor Photo" r:id="rId7" imgW="4761905" imgH="2980952" progId="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/>
      <p:bldP spid="14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3400" y="2590800"/>
            <a:ext cx="4648200" cy="2438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267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53657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u="sng" dirty="0" smtClean="0"/>
              <a:t>Control and SCADA System</a:t>
            </a:r>
          </a:p>
        </p:txBody>
      </p:sp>
      <p:sp>
        <p:nvSpPr>
          <p:cNvPr id="18436" name="Subtitle 2"/>
          <p:cNvSpPr>
            <a:spLocks noGrp="1"/>
          </p:cNvSpPr>
          <p:nvPr>
            <p:ph type="subTitle" idx="1"/>
          </p:nvPr>
        </p:nvSpPr>
        <p:spPr>
          <a:xfrm>
            <a:off x="1752600" y="609600"/>
            <a:ext cx="6400800" cy="1524000"/>
          </a:xfrm>
        </p:spPr>
        <p:txBody>
          <a:bodyPr/>
          <a:lstStyle/>
          <a:p>
            <a:pPr marR="0" algn="l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500" dirty="0" smtClean="0"/>
              <a:t>  PLC based control system  with open architecture                    </a:t>
            </a:r>
          </a:p>
          <a:p>
            <a:pPr marR="0" algn="l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500" dirty="0" smtClean="0"/>
              <a:t>  Integration of process control system with enterprise system </a:t>
            </a:r>
          </a:p>
          <a:p>
            <a:pPr marR="0" algn="l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500" dirty="0" smtClean="0"/>
              <a:t>  </a:t>
            </a:r>
            <a:r>
              <a:rPr lang="en-US" sz="1500" dirty="0" err="1" smtClean="0"/>
              <a:t>Customised</a:t>
            </a:r>
            <a:r>
              <a:rPr lang="en-US" sz="1500" dirty="0" smtClean="0"/>
              <a:t> recipe based batch process management system</a:t>
            </a:r>
          </a:p>
          <a:p>
            <a:pPr marR="0" algn="l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500" dirty="0" smtClean="0"/>
              <a:t>  Application based on VFDs and soft starter ,utilities Pipelines   </a:t>
            </a:r>
          </a:p>
          <a:p>
            <a:pPr marR="0" algn="l" eaLnBrk="1" hangingPunct="1">
              <a:lnSpc>
                <a:spcPct val="90000"/>
              </a:lnSpc>
            </a:pPr>
            <a:r>
              <a:rPr lang="en-US" sz="1500" dirty="0" smtClean="0"/>
              <a:t>    and power system monitoring SCADA system</a:t>
            </a:r>
          </a:p>
          <a:p>
            <a:pPr marR="0" algn="l" eaLnBrk="1" hangingPunct="1">
              <a:lnSpc>
                <a:spcPct val="90000"/>
              </a:lnSpc>
            </a:pPr>
            <a:endParaRPr lang="en-US" sz="1500" dirty="0" smtClean="0"/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86000"/>
            <a:ext cx="37195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u="sng" smtClean="0"/>
              <a:t>Control System and SCADA projects</a:t>
            </a:r>
          </a:p>
        </p:txBody>
      </p:sp>
      <p:graphicFrame>
        <p:nvGraphicFramePr>
          <p:cNvPr id="12327" name="Group 39"/>
          <p:cNvGraphicFramePr>
            <a:graphicFrameLocks noGrp="1"/>
          </p:cNvGraphicFramePr>
          <p:nvPr/>
        </p:nvGraphicFramePr>
        <p:xfrm>
          <a:off x="457200" y="685800"/>
          <a:ext cx="8305800" cy="5404676"/>
        </p:xfrm>
        <a:graphic>
          <a:graphicData uri="http://schemas.openxmlformats.org/drawingml/2006/table">
            <a:tbl>
              <a:tblPr/>
              <a:tblGrid>
                <a:gridCol w="627063"/>
                <a:gridCol w="6688137"/>
                <a:gridCol w="990600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BASF, Turbhe (Effluent treatment plant)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 &amp; I Turnkey with PLC and SCADA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0450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Ministry of housing, Electricity &amp; water sultanate of Oman(MSSI)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PLC , SCADA Engineering and supply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Water Supply to Bahla Wilayat.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Water Supply to Ash Sharqiyah.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Water Supply to BID-BID FANJA and Cities around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Water Supply to Liwa, Saham, Khaburah and Shinas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Water Supply to Al Amirat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Silvassa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Kolkata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5925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Sahar (Aviation fuel Pressurized Hydrant Automation)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IOCL Trombay (Automation of Oil blending plant)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72400" y="1752600"/>
            <a:ext cx="990600" cy="533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72400" y="3048000"/>
            <a:ext cx="990600" cy="1143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48600" y="5105400"/>
            <a:ext cx="838200" cy="9144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49" name="Group 37"/>
          <p:cNvGraphicFramePr>
            <a:graphicFrameLocks noGrp="1"/>
          </p:cNvGraphicFramePr>
          <p:nvPr/>
        </p:nvGraphicFramePr>
        <p:xfrm>
          <a:off x="304800" y="762000"/>
          <a:ext cx="8305800" cy="5316158"/>
        </p:xfrm>
        <a:graphic>
          <a:graphicData uri="http://schemas.openxmlformats.org/drawingml/2006/table">
            <a:tbl>
              <a:tblPr/>
              <a:tblGrid>
                <a:gridCol w="627063"/>
                <a:gridCol w="6816725"/>
                <a:gridCol w="862012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Sr.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Project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ECE1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711200" marR="0" lvl="0" indent="-711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LPG pipeline to HPCL bottling plant Rajahmundry-E &amp; I System,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(Engineering and Turnkey Contract)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3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Dahej Uran Natural Gas pipeline DUPL Spread – III (Turnkey Basis  Instrumentation Package involving 8 PLC Based Local Stations with HMI interface 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Bakhrabad Siddhirganj pipeline project, Bangladesh (Project management consultancy – Instrumentation, PLC and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PAGUTHAN-NTPC JHANORE pipeline project 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09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Dhanora TAP off IOCL pipeline project for Gujrat state Petronet Ltd. 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GSPL Cairn Mora gas pipeline project(Project management consultancy – Instrumentation &amp; SCADA)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4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3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u="sng" dirty="0" smtClean="0"/>
              <a:t>Control System and SCADA projects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48600" y="1752600"/>
            <a:ext cx="685800" cy="838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48600" y="3352800"/>
            <a:ext cx="609600" cy="76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848600" y="4724400"/>
            <a:ext cx="685800" cy="1143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690494</TotalTime>
  <Words>2388</Words>
  <Application>Microsoft PowerPoint</Application>
  <PresentationFormat>On-screen Show (4:3)</PresentationFormat>
  <Paragraphs>561</Paragraphs>
  <Slides>31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Office Theme</vt:lpstr>
      <vt:lpstr>Concourse</vt:lpstr>
      <vt:lpstr>Photo Editor Photo</vt:lpstr>
      <vt:lpstr>AutoCAD Drawing</vt:lpstr>
      <vt:lpstr>                Intelligent Automation Systems                     Pvt. Ltd.</vt:lpstr>
      <vt:lpstr>~Intelligent Automation Systems Pvt. Ltd.~</vt:lpstr>
      <vt:lpstr>Slide 3</vt:lpstr>
      <vt:lpstr>Slide 4</vt:lpstr>
      <vt:lpstr>Slide 5</vt:lpstr>
      <vt:lpstr>Slide 6</vt:lpstr>
      <vt:lpstr>Control and SCADA System</vt:lpstr>
      <vt:lpstr>Control System and SCADA projects</vt:lpstr>
      <vt:lpstr>Control System and SCADA projects</vt:lpstr>
      <vt:lpstr>Control and SCADA projects</vt:lpstr>
      <vt:lpstr>EPC Contracts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Projects in India</vt:lpstr>
      <vt:lpstr>Abroad Projects</vt:lpstr>
      <vt:lpstr>Slide 29</vt:lpstr>
      <vt:lpstr>“]VaogaEaI”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AUTOMATION  SYSTEMS PVT. LTD.</dc:title>
  <dc:creator>fsoias</dc:creator>
  <cp:lastModifiedBy>IAS</cp:lastModifiedBy>
  <cp:revision>736</cp:revision>
  <dcterms:created xsi:type="dcterms:W3CDTF">2008-03-29T09:11:51Z</dcterms:created>
  <dcterms:modified xsi:type="dcterms:W3CDTF">2012-09-04T06:08:52Z</dcterms:modified>
</cp:coreProperties>
</file>